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24" r:id="rId2"/>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5" r:id="rId67"/>
    <p:sldId id="326" r:id="rId68"/>
    <p:sldId id="327" r:id="rId69"/>
    <p:sldId id="328" r:id="rId7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95B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200" d="100"/>
          <a:sy n="200" d="100"/>
        </p:scale>
        <p:origin x="-104" y="-7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printerSettings" Target="printerSettings/printerSettings1.bin"/><Relationship Id="rId72"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69218247-96E5-C845-A79D-6156E6C405F9}" type="datetimeFigureOut">
              <a:rPr lang="en-US" smtClean="0"/>
              <a:t>25/01/19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2755784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9218247-96E5-C845-A79D-6156E6C405F9}" type="datetimeFigureOut">
              <a:rPr lang="en-US" smtClean="0"/>
              <a:t>25/01/19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1035851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9218247-96E5-C845-A79D-6156E6C405F9}" type="datetimeFigureOut">
              <a:rPr lang="en-US" smtClean="0"/>
              <a:t>25/01/19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37470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9218247-96E5-C845-A79D-6156E6C405F9}" type="datetimeFigureOut">
              <a:rPr lang="en-US" smtClean="0"/>
              <a:t>25/01/19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1905365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69218247-96E5-C845-A79D-6156E6C405F9}" type="datetimeFigureOut">
              <a:rPr lang="en-US" smtClean="0"/>
              <a:t>25/01/19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241906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69218247-96E5-C845-A79D-6156E6C405F9}" type="datetimeFigureOut">
              <a:rPr lang="en-US" smtClean="0"/>
              <a:t>25/01/19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414544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69218247-96E5-C845-A79D-6156E6C405F9}" type="datetimeFigureOut">
              <a:rPr lang="en-US" smtClean="0"/>
              <a:t>25/01/19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1500757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69218247-96E5-C845-A79D-6156E6C405F9}" type="datetimeFigureOut">
              <a:rPr lang="en-US" smtClean="0"/>
              <a:t>25/01/19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2930137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218247-96E5-C845-A79D-6156E6C405F9}" type="datetimeFigureOut">
              <a:rPr lang="en-US" smtClean="0"/>
              <a:t>25/01/19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1865486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69218247-96E5-C845-A79D-6156E6C405F9}" type="datetimeFigureOut">
              <a:rPr lang="en-US" smtClean="0"/>
              <a:t>25/01/19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1280879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69218247-96E5-C845-A79D-6156E6C405F9}" type="datetimeFigureOut">
              <a:rPr lang="en-US" smtClean="0"/>
              <a:t>25/01/19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F1D71-FF5B-554B-AD7E-E4733DBDF3C4}" type="slidenum">
              <a:rPr lang="en-US" smtClean="0"/>
              <a:t>‹#›</a:t>
            </a:fld>
            <a:endParaRPr lang="en-US"/>
          </a:p>
        </p:txBody>
      </p:sp>
    </p:spTree>
    <p:extLst>
      <p:ext uri="{BB962C8B-B14F-4D97-AF65-F5344CB8AC3E}">
        <p14:creationId xmlns:p14="http://schemas.microsoft.com/office/powerpoint/2010/main" val="20555285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218247-96E5-C845-A79D-6156E6C405F9}" type="datetimeFigureOut">
              <a:rPr lang="en-US" smtClean="0"/>
              <a:t>25/01/19</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EF1D71-FF5B-554B-AD7E-E4733DBDF3C4}" type="slidenum">
              <a:rPr lang="en-US" smtClean="0"/>
              <a:t>‹#›</a:t>
            </a:fld>
            <a:endParaRPr lang="en-US"/>
          </a:p>
        </p:txBody>
      </p:sp>
    </p:spTree>
    <p:extLst>
      <p:ext uri="{BB962C8B-B14F-4D97-AF65-F5344CB8AC3E}">
        <p14:creationId xmlns:p14="http://schemas.microsoft.com/office/powerpoint/2010/main" val="1118009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g"/><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2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2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 Id="rId3" Type="http://schemas.openxmlformats.org/officeDocument/2006/relationships/image" Target="../media/image31.png"/></Relationships>
</file>

<file path=ppt/slides/_rels/slide2.xml.rels><?xml version="1.0" encoding="UTF-8" standalone="yes"?>
<Relationships xmlns="http://schemas.openxmlformats.org/package/2006/relationships"><Relationship Id="rId11" Type="http://schemas.openxmlformats.org/officeDocument/2006/relationships/image" Target="../media/image8.png"/><Relationship Id="rId12" Type="http://schemas.openxmlformats.org/officeDocument/2006/relationships/slide" Target="slide2.xml"/><Relationship Id="rId13" Type="http://schemas.openxmlformats.org/officeDocument/2006/relationships/image" Target="../media/image9.png"/><Relationship Id="rId14" Type="http://schemas.openxmlformats.org/officeDocument/2006/relationships/slide" Target="slide66.xml"/><Relationship Id="rId1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slide" Target="slide7.xml"/><Relationship Id="rId5" Type="http://schemas.openxmlformats.org/officeDocument/2006/relationships/image" Target="../media/image5.png"/><Relationship Id="rId6" Type="http://schemas.openxmlformats.org/officeDocument/2006/relationships/slide" Target="slide19.xml"/><Relationship Id="rId7" Type="http://schemas.openxmlformats.org/officeDocument/2006/relationships/image" Target="../media/image6.png"/><Relationship Id="rId8" Type="http://schemas.openxmlformats.org/officeDocument/2006/relationships/slide" Target="slide38.xml"/><Relationship Id="rId9" Type="http://schemas.openxmlformats.org/officeDocument/2006/relationships/image" Target="../media/image7.png"/><Relationship Id="rId10" Type="http://schemas.openxmlformats.org/officeDocument/2006/relationships/slide" Target="slide6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 Id="rId3"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3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3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3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3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3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4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41.jp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slide" Target="slide2.xml"/><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4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4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4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4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4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4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4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 Id="rId3" Type="http://schemas.openxmlformats.org/officeDocument/2006/relationships/image" Target="../media/image5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g"/><Relationship Id="rId3" Type="http://schemas.openxmlformats.org/officeDocument/2006/relationships/image" Target="../media/image5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g"/></Relationships>
</file>

<file path=ppt/slides/_rels/slide4.xml.rels><?xml version="1.0" encoding="UTF-8" standalone="yes"?>
<Relationships xmlns="http://schemas.openxmlformats.org/package/2006/relationships"><Relationship Id="rId3" Type="http://schemas.openxmlformats.org/officeDocument/2006/relationships/hyperlink" Target="https://www.bbc.co.uk/news/resources/idt-sh/A_forgotten_soldier" TargetMode="External"/><Relationship Id="rId4" Type="http://schemas.openxmlformats.org/officeDocument/2006/relationships/image" Target="../media/image11.jpg"/><Relationship Id="rId5" Type="http://schemas.openxmlformats.org/officeDocument/2006/relationships/slide" Target="slide2.xml"/><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s://www.bbc.co.uk/news/magazine-26838077"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53.jpg"/><Relationship Id="rId4" Type="http://schemas.openxmlformats.org/officeDocument/2006/relationships/image" Target="../media/image54.jpg"/><Relationship Id="rId1" Type="http://schemas.openxmlformats.org/officeDocument/2006/relationships/slideLayout" Target="../slideLayouts/slideLayout2.xml"/><Relationship Id="rId2" Type="http://schemas.openxmlformats.org/officeDocument/2006/relationships/image" Target="../media/image51.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g"/><Relationship Id="rId3" Type="http://schemas.openxmlformats.org/officeDocument/2006/relationships/image" Target="../media/image5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g"/><Relationship Id="rId3" Type="http://schemas.openxmlformats.org/officeDocument/2006/relationships/image" Target="../media/image56.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 Id="rId3" Type="http://schemas.openxmlformats.org/officeDocument/2006/relationships/image" Target="../media/image57.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g"/><Relationship Id="rId3" Type="http://schemas.openxmlformats.org/officeDocument/2006/relationships/image" Target="../media/image59.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jpg"/><Relationship Id="rId3" Type="http://schemas.openxmlformats.org/officeDocument/2006/relationships/image" Target="../media/image59.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jpg"/><Relationship Id="rId3" Type="http://schemas.openxmlformats.org/officeDocument/2006/relationships/image" Target="../media/image59.jpg"/></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Nurse_(Lichtenstein)%23/" TargetMode="External"/><Relationship Id="rId4" Type="http://schemas.openxmlformats.org/officeDocument/2006/relationships/hyperlink" Target="https://www.loc.gov/rr/print/res/274_bain.html" TargetMode="External"/><Relationship Id="rId5" Type="http://schemas.openxmlformats.org/officeDocument/2006/relationships/image" Target="../media/image13.jpg"/><Relationship Id="rId6" Type="http://schemas.openxmlformats.org/officeDocument/2006/relationships/slide" Target="slide2.xml"/><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jpg"/><Relationship Id="rId3" Type="http://schemas.openxmlformats.org/officeDocument/2006/relationships/image" Target="../media/image59.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jpg"/><Relationship Id="rId3" Type="http://schemas.openxmlformats.org/officeDocument/2006/relationships/image" Target="../media/image64.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jpg"/><Relationship Id="rId3" Type="http://schemas.openxmlformats.org/officeDocument/2006/relationships/image" Target="../media/image65.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jpg"/><Relationship Id="rId3" Type="http://schemas.openxmlformats.org/officeDocument/2006/relationships/image" Target="../media/image66.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jpg"/><Relationship Id="rId3" Type="http://schemas.openxmlformats.org/officeDocument/2006/relationships/image" Target="../media/image63.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3.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jpg"/><Relationship Id="rId3" Type="http://schemas.openxmlformats.org/officeDocument/2006/relationships/image" Target="../media/image70.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jpg"/><Relationship Id="rId3" Type="http://schemas.openxmlformats.org/officeDocument/2006/relationships/image" Target="../media/image70.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jpg"/><Relationship Id="rId3" Type="http://schemas.openxmlformats.org/officeDocument/2006/relationships/image" Target="../media/image70.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jpg"/><Relationship Id="rId3" Type="http://schemas.openxmlformats.org/officeDocument/2006/relationships/image" Target="../media/image70.jp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slide" Target="slide2.xml"/><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60.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hyperlink" Target="https://commons.wikimedia.org/wiki/File:Komagata_Maru_incident_VPL_119_(11326297333).jpg" TargetMode="External"/><Relationship Id="rId1" Type="http://schemas.openxmlformats.org/officeDocument/2006/relationships/slideLayout" Target="../slideLayouts/slideLayout2.xml"/><Relationship Id="rId2" Type="http://schemas.openxmlformats.org/officeDocument/2006/relationships/image" Target="../media/image74.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g"/><Relationship Id="rId3" Type="http://schemas.openxmlformats.org/officeDocument/2006/relationships/image" Target="../media/image7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g"/><Relationship Id="rId3" Type="http://schemas.openxmlformats.org/officeDocument/2006/relationships/image" Target="../media/image78.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g"/><Relationship Id="rId3" Type="http://schemas.openxmlformats.org/officeDocument/2006/relationships/image" Target="../media/image79.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g"/><Relationship Id="rId3" Type="http://schemas.openxmlformats.org/officeDocument/2006/relationships/image" Target="../media/image80.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g"/><Relationship Id="rId3" Type="http://schemas.openxmlformats.org/officeDocument/2006/relationships/image" Target="../media/image81.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jpg"/><Relationship Id="rId3" Type="http://schemas.openxmlformats.org/officeDocument/2006/relationships/image" Target="../media/image8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jpg"/><Relationship Id="rId3" Type="http://schemas.openxmlformats.org/officeDocument/2006/relationships/image" Target="../media/image82.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jpg"/><Relationship Id="rId3" Type="http://schemas.openxmlformats.org/officeDocument/2006/relationships/image" Target="../media/image82.jpg"/></Relationships>
</file>

<file path=ppt/slides/_rels/slide69.xml.rels><?xml version="1.0" encoding="UTF-8" standalone="yes"?>
<Relationships xmlns="http://schemas.openxmlformats.org/package/2006/relationships"><Relationship Id="rId3" Type="http://schemas.openxmlformats.org/officeDocument/2006/relationships/image" Target="../media/image87.jpg"/><Relationship Id="rId4" Type="http://schemas.openxmlformats.org/officeDocument/2006/relationships/image" Target="../media/image82.jpg"/><Relationship Id="rId5"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image" Target="../media/image86.jp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jpg"/><Relationship Id="rId5" Type="http://schemas.openxmlformats.org/officeDocument/2006/relationships/slide" Target="slide2.xml"/><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www.thegrid.org.uk/learning/english/ks3-4-5/ks3/drama-poetry-prose/index.s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anurseatthefront.org.uk/sea-sketch-by-simon-armitage/" TargetMode="External"/><Relationship Id="rId4" Type="http://schemas.openxmlformats.org/officeDocument/2006/relationships/slide" Target="slide2.xml"/><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slide" Target="slide2.xml"/><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aces widescreen cov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Picture 4">
            <a:hlinkClick r:id="" action="ppaction://hlinkshowjump?jump=nextslide"/>
          </p:cNvPr>
          <p:cNvPicPr>
            <a:picLocks noChangeAspect="1"/>
          </p:cNvPicPr>
          <p:nvPr/>
        </p:nvPicPr>
        <p:blipFill>
          <a:blip r:embed="rId3"/>
          <a:stretch>
            <a:fillRect/>
          </a:stretch>
        </p:blipFill>
        <p:spPr>
          <a:xfrm>
            <a:off x="1339850" y="3111500"/>
            <a:ext cx="368300" cy="368300"/>
          </a:xfrm>
          <a:prstGeom prst="rect">
            <a:avLst/>
          </a:prstGeom>
        </p:spPr>
      </p:pic>
    </p:spTree>
    <p:extLst>
      <p:ext uri="{BB962C8B-B14F-4D97-AF65-F5344CB8AC3E}">
        <p14:creationId xmlns:p14="http://schemas.microsoft.com/office/powerpoint/2010/main" val="82852701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ctivity2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8" name="Content Placeholder 2"/>
          <p:cNvSpPr txBox="1">
            <a:spLocks/>
          </p:cNvSpPr>
          <p:nvPr/>
        </p:nvSpPr>
        <p:spPr>
          <a:xfrm>
            <a:off x="3027157" y="42758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GB" sz="1000" b="1" baseline="30000" dirty="0" smtClean="0"/>
              <a:t>Denis</a:t>
            </a:r>
            <a:r>
              <a:rPr lang="en-GB" sz="1000" b="1" dirty="0" smtClean="0"/>
              <a:t> </a:t>
            </a:r>
            <a:r>
              <a:rPr lang="en-GB" sz="1000" b="1" baseline="30000" dirty="0" err="1" smtClean="0"/>
              <a:t>Lapière</a:t>
            </a:r>
            <a:r>
              <a:rPr lang="en-GB" sz="1000" b="1" baseline="30000" dirty="0"/>
              <a:t> </a:t>
            </a:r>
            <a:r>
              <a:rPr lang="en-GB" sz="1000" b="1" baseline="30000" dirty="0" smtClean="0"/>
              <a:t>and</a:t>
            </a:r>
            <a:r>
              <a:rPr lang="en-GB" sz="1000" b="1" baseline="30000" dirty="0"/>
              <a:t> </a:t>
            </a:r>
            <a:r>
              <a:rPr lang="en-GB" sz="1000" b="1" baseline="30000" dirty="0" err="1" smtClean="0"/>
              <a:t>Aude</a:t>
            </a:r>
            <a:r>
              <a:rPr lang="en-GB" sz="1000" b="1" baseline="30000" dirty="0"/>
              <a:t> </a:t>
            </a:r>
            <a:r>
              <a:rPr lang="en-GB" sz="1000" b="1" baseline="30000" dirty="0" err="1" smtClean="0"/>
              <a:t>Samama</a:t>
            </a:r>
            <a:r>
              <a:rPr lang="en-GB" sz="1000" b="1" baseline="30000" dirty="0"/>
              <a:t> </a:t>
            </a:r>
            <a:r>
              <a:rPr lang="mr-IN" sz="1000" b="1" baseline="30000" dirty="0" smtClean="0"/>
              <a:t>–</a:t>
            </a:r>
            <a:r>
              <a:rPr lang="en-GB" sz="1000" b="1" baseline="30000" dirty="0" smtClean="0"/>
              <a:t> Traces</a:t>
            </a:r>
            <a:r>
              <a:rPr lang="en-GB" sz="1000" b="1" baseline="30000" dirty="0"/>
              <a:t> </a:t>
            </a:r>
            <a:r>
              <a:rPr lang="en-GB" sz="1000" b="1" baseline="30000" dirty="0" smtClean="0"/>
              <a:t>of</a:t>
            </a:r>
            <a:r>
              <a:rPr lang="en-GB" sz="1000" b="1" baseline="30000" dirty="0"/>
              <a:t> </a:t>
            </a:r>
            <a:r>
              <a:rPr lang="en-GB" sz="1000" b="1" baseline="30000" dirty="0" smtClean="0"/>
              <a:t>the</a:t>
            </a:r>
            <a:r>
              <a:rPr lang="en-GB" sz="1000" b="1" baseline="30000" dirty="0"/>
              <a:t> </a:t>
            </a:r>
            <a:r>
              <a:rPr lang="en-GB" sz="1000" b="1" baseline="30000" dirty="0" smtClean="0"/>
              <a:t>Great</a:t>
            </a:r>
            <a:r>
              <a:rPr lang="en-GB" sz="1000" b="1" baseline="30000" dirty="0"/>
              <a:t> </a:t>
            </a:r>
            <a:r>
              <a:rPr lang="en-GB" sz="1000" b="1" baseline="30000" dirty="0" smtClean="0"/>
              <a:t>War</a:t>
            </a:r>
            <a:endParaRPr lang="en-GB" sz="1000" b="1" baseline="30000" dirty="0"/>
          </a:p>
          <a:p>
            <a:pPr marL="0" indent="0" algn="r">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4" name="Picture 3" descr="Hospital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800100"/>
            <a:ext cx="5385816" cy="2839212"/>
          </a:xfrm>
          <a:prstGeom prst="rect">
            <a:avLst/>
          </a:prstGeom>
        </p:spPr>
      </p:pic>
      <p:pic>
        <p:nvPicPr>
          <p:cNvPr id="5" name="Picture 4" descr="V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9308" y="755650"/>
            <a:ext cx="2520972" cy="3958336"/>
          </a:xfrm>
          <a:prstGeom prst="rect">
            <a:avLst/>
          </a:prstGeom>
        </p:spPr>
      </p:pic>
    </p:spTree>
    <p:extLst>
      <p:ext uri="{BB962C8B-B14F-4D97-AF65-F5344CB8AC3E}">
        <p14:creationId xmlns:p14="http://schemas.microsoft.com/office/powerpoint/2010/main" val="68627171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037057"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Dave</a:t>
            </a:r>
            <a:r>
              <a:rPr lang="en-GB" sz="1000" b="1" dirty="0" smtClean="0"/>
              <a:t> </a:t>
            </a:r>
            <a:r>
              <a:rPr lang="en-GB" sz="1000" b="1" baseline="30000" dirty="0" smtClean="0"/>
              <a:t>McKean</a:t>
            </a:r>
            <a:r>
              <a:rPr lang="en-GB" sz="1000" baseline="30000" dirty="0" smtClean="0"/>
              <a:t>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2block SS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200144" cy="649224"/>
          </a:xfrm>
          <a:prstGeom prst="rect">
            <a:avLst/>
          </a:prstGeom>
        </p:spPr>
      </p:pic>
      <p:pic>
        <p:nvPicPr>
          <p:cNvPr id="10" name="Picture 9" descr="6-72 b-10imag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0405" y="751585"/>
            <a:ext cx="2955520" cy="3962401"/>
          </a:xfrm>
          <a:prstGeom prst="rect">
            <a:avLst/>
          </a:prstGeom>
        </p:spPr>
      </p:pic>
    </p:spTree>
    <p:extLst>
      <p:ext uri="{BB962C8B-B14F-4D97-AF65-F5344CB8AC3E}">
        <p14:creationId xmlns:p14="http://schemas.microsoft.com/office/powerpoint/2010/main" val="989020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298080"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Dave</a:t>
            </a:r>
            <a:r>
              <a:rPr lang="en-GB" sz="1000" b="1" dirty="0" smtClean="0"/>
              <a:t> </a:t>
            </a:r>
            <a:r>
              <a:rPr lang="en-GB" sz="1000" b="1" baseline="30000" dirty="0" smtClean="0"/>
              <a:t>McKean</a:t>
            </a:r>
            <a:r>
              <a:rPr lang="en-GB" sz="1000" baseline="30000" dirty="0" smtClean="0"/>
              <a:t>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2block SS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200144" cy="649224"/>
          </a:xfrm>
          <a:prstGeom prst="rect">
            <a:avLst/>
          </a:prstGeom>
        </p:spPr>
      </p:pic>
      <p:pic>
        <p:nvPicPr>
          <p:cNvPr id="4" name="Picture 3" descr="6-72 b-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150" y="694436"/>
            <a:ext cx="3065930" cy="4114800"/>
          </a:xfrm>
          <a:prstGeom prst="rect">
            <a:avLst/>
          </a:prstGeom>
        </p:spPr>
      </p:pic>
    </p:spTree>
    <p:extLst>
      <p:ext uri="{BB962C8B-B14F-4D97-AF65-F5344CB8AC3E}">
        <p14:creationId xmlns:p14="http://schemas.microsoft.com/office/powerpoint/2010/main" val="282905608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240257"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Dave</a:t>
            </a:r>
            <a:r>
              <a:rPr lang="en-GB" sz="1000" b="1" dirty="0" smtClean="0"/>
              <a:t> </a:t>
            </a:r>
            <a:r>
              <a:rPr lang="en-GB" sz="1000" b="1" baseline="30000" dirty="0" smtClean="0"/>
              <a:t>McKean</a:t>
            </a:r>
            <a:r>
              <a:rPr lang="en-GB" sz="1000" baseline="30000" dirty="0" smtClean="0"/>
              <a:t>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2block SS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200144" cy="649224"/>
          </a:xfrm>
          <a:prstGeom prst="rect">
            <a:avLst/>
          </a:prstGeom>
        </p:spPr>
      </p:pic>
      <p:pic>
        <p:nvPicPr>
          <p:cNvPr id="6" name="Picture 5" descr="6-72 b-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6226" y="694436"/>
            <a:ext cx="3123801" cy="4114800"/>
          </a:xfrm>
          <a:prstGeom prst="rect">
            <a:avLst/>
          </a:prstGeom>
        </p:spPr>
      </p:pic>
    </p:spTree>
    <p:extLst>
      <p:ext uri="{BB962C8B-B14F-4D97-AF65-F5344CB8AC3E}">
        <p14:creationId xmlns:p14="http://schemas.microsoft.com/office/powerpoint/2010/main" val="209783802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338816"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Dave</a:t>
            </a:r>
            <a:r>
              <a:rPr lang="en-GB" sz="1000" b="1" dirty="0" smtClean="0"/>
              <a:t> </a:t>
            </a:r>
            <a:r>
              <a:rPr lang="en-GB" sz="1000" b="1" baseline="30000" dirty="0" smtClean="0"/>
              <a:t>McKean</a:t>
            </a:r>
            <a:r>
              <a:rPr lang="en-GB" sz="1000" baseline="30000" dirty="0" smtClean="0"/>
              <a:t>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2block SS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200144" cy="649224"/>
          </a:xfrm>
          <a:prstGeom prst="rect">
            <a:avLst/>
          </a:prstGeom>
        </p:spPr>
      </p:pic>
      <p:pic>
        <p:nvPicPr>
          <p:cNvPr id="9" name="Picture 8" descr="6-72 b-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4785" y="768348"/>
            <a:ext cx="2982576" cy="3937002"/>
          </a:xfrm>
          <a:prstGeom prst="rect">
            <a:avLst/>
          </a:prstGeom>
        </p:spPr>
      </p:pic>
    </p:spTree>
    <p:extLst>
      <p:ext uri="{BB962C8B-B14F-4D97-AF65-F5344CB8AC3E}">
        <p14:creationId xmlns:p14="http://schemas.microsoft.com/office/powerpoint/2010/main" val="181096384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307066"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a:t>Simon </a:t>
            </a:r>
            <a:r>
              <a:rPr lang="en-GB" sz="1000" b="1" baseline="30000" dirty="0" err="1"/>
              <a:t>Armitage</a:t>
            </a:r>
            <a:r>
              <a:rPr lang="en-GB" sz="1000" b="1" baseline="30000" dirty="0"/>
              <a:t> &amp; Dave McKean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4" name="Picture 3" descr="Activity2block SS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35424" cy="649224"/>
          </a:xfrm>
          <a:prstGeom prst="rect">
            <a:avLst/>
          </a:prstGeom>
        </p:spPr>
      </p:pic>
      <p:pic>
        <p:nvPicPr>
          <p:cNvPr id="7" name="Picture 6" descr="6-72 b-14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8663" y="751586"/>
            <a:ext cx="3001295" cy="3980032"/>
          </a:xfrm>
          <a:prstGeom prst="rect">
            <a:avLst/>
          </a:prstGeom>
        </p:spPr>
      </p:pic>
    </p:spTree>
    <p:extLst>
      <p:ext uri="{BB962C8B-B14F-4D97-AF65-F5344CB8AC3E}">
        <p14:creationId xmlns:p14="http://schemas.microsoft.com/office/powerpoint/2010/main" val="180545584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ctivity2block SS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35424" cy="649224"/>
          </a:xfrm>
          <a:prstGeom prst="rect">
            <a:avLst/>
          </a:prstGeom>
        </p:spPr>
      </p:pic>
      <p:pic>
        <p:nvPicPr>
          <p:cNvPr id="7" name="Picture 6" descr="6-72 b-15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150" y="707135"/>
            <a:ext cx="2984500" cy="3996153"/>
          </a:xfrm>
          <a:prstGeom prst="rect">
            <a:avLst/>
          </a:prstGeom>
        </p:spPr>
      </p:pic>
      <p:sp>
        <p:nvSpPr>
          <p:cNvPr id="6" name="Content Placeholder 2"/>
          <p:cNvSpPr txBox="1">
            <a:spLocks/>
          </p:cNvSpPr>
          <p:nvPr/>
        </p:nvSpPr>
        <p:spPr>
          <a:xfrm>
            <a:off x="6307066"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a:t>Simon </a:t>
            </a:r>
            <a:r>
              <a:rPr lang="en-GB" sz="1000" b="1" baseline="30000" dirty="0" err="1"/>
              <a:t>Armitage</a:t>
            </a:r>
            <a:r>
              <a:rPr lang="en-GB" sz="1000" b="1" baseline="30000" dirty="0"/>
              <a:t> &amp; Dave McKean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16771581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ctivity2block SS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35424" cy="649224"/>
          </a:xfrm>
          <a:prstGeom prst="rect">
            <a:avLst/>
          </a:prstGeom>
        </p:spPr>
      </p:pic>
      <p:pic>
        <p:nvPicPr>
          <p:cNvPr id="7" name="Picture 6" descr="6-72 b-16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6289" y="694436"/>
            <a:ext cx="3052218" cy="4054012"/>
          </a:xfrm>
          <a:prstGeom prst="rect">
            <a:avLst/>
          </a:prstGeom>
        </p:spPr>
      </p:pic>
      <p:sp>
        <p:nvSpPr>
          <p:cNvPr id="6" name="Content Placeholder 2"/>
          <p:cNvSpPr txBox="1">
            <a:spLocks/>
          </p:cNvSpPr>
          <p:nvPr/>
        </p:nvSpPr>
        <p:spPr>
          <a:xfrm>
            <a:off x="6307066"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a:t>Simon </a:t>
            </a:r>
            <a:r>
              <a:rPr lang="en-GB" sz="1000" b="1" baseline="30000" dirty="0" err="1"/>
              <a:t>Armitage</a:t>
            </a:r>
            <a:r>
              <a:rPr lang="en-GB" sz="1000" b="1" baseline="30000" dirty="0"/>
              <a:t> &amp; Dave McKean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2614450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ctivity2block SS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35424" cy="649224"/>
          </a:xfrm>
          <a:prstGeom prst="rect">
            <a:avLst/>
          </a:prstGeom>
        </p:spPr>
      </p:pic>
      <p:pic>
        <p:nvPicPr>
          <p:cNvPr id="9" name="Picture 8" descr="6-72 b-17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150" y="768348"/>
            <a:ext cx="2959774" cy="3895475"/>
          </a:xfrm>
          <a:prstGeom prst="rect">
            <a:avLst/>
          </a:prstGeom>
        </p:spPr>
      </p:pic>
      <p:sp>
        <p:nvSpPr>
          <p:cNvPr id="6" name="Content Placeholder 2"/>
          <p:cNvSpPr txBox="1">
            <a:spLocks/>
          </p:cNvSpPr>
          <p:nvPr/>
        </p:nvSpPr>
        <p:spPr>
          <a:xfrm>
            <a:off x="6307066" y="437108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a:t>Simon </a:t>
            </a:r>
            <a:r>
              <a:rPr lang="en-GB" sz="1000" b="1" baseline="30000" dirty="0" err="1"/>
              <a:t>Armitage</a:t>
            </a:r>
            <a:r>
              <a:rPr lang="en-GB" sz="1000" b="1" baseline="30000" dirty="0"/>
              <a:t> &amp; Dave McKean </a:t>
            </a:r>
            <a:r>
              <a:rPr lang="en-GB" sz="1000" baseline="30000" dirty="0"/>
              <a:t>- Traces of the Great War </a:t>
            </a:r>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25829126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6526"/>
            <a:ext cx="2635250" cy="2873266"/>
          </a:xfrm>
        </p:spPr>
        <p:txBody>
          <a:bodyPr>
            <a:noAutofit/>
          </a:bodyPr>
          <a:lstStyle/>
          <a:p>
            <a:pPr marL="0" indent="0">
              <a:buNone/>
            </a:pPr>
            <a:r>
              <a:rPr lang="en-GB" sz="1200" b="1" baseline="30000" dirty="0" smtClean="0">
                <a:solidFill>
                  <a:srgbClr val="4A95B9"/>
                </a:solidFill>
              </a:rPr>
              <a:t>Aims:</a:t>
            </a:r>
            <a:r>
              <a:rPr lang="en-GB" sz="1200" baseline="30000" dirty="0" smtClean="0">
                <a:solidFill>
                  <a:srgbClr val="4A95B9"/>
                </a:solidFill>
              </a:rPr>
              <a:t> </a:t>
            </a:r>
            <a:r>
              <a:rPr lang="en-GB" sz="1200" baseline="30000" dirty="0"/>
              <a:t>Students will produce their own creative responses to WWI in relation to reflecting on how past and present differs and how they are similar and inter-connected; they will consider remembrance, memory and commemoration. They will discuss the use of images in contemporary digital expression: </a:t>
            </a:r>
            <a:r>
              <a:rPr lang="en-GB" sz="1200" baseline="30000" dirty="0" err="1"/>
              <a:t>selfie</a:t>
            </a:r>
            <a:r>
              <a:rPr lang="en-GB" sz="1200" baseline="30000" dirty="0"/>
              <a:t>, </a:t>
            </a:r>
            <a:r>
              <a:rPr lang="en-GB" sz="1200" baseline="30000" dirty="0" err="1"/>
              <a:t>Instagram</a:t>
            </a:r>
            <a:r>
              <a:rPr lang="en-GB" sz="1200" baseline="30000" dirty="0"/>
              <a:t>, </a:t>
            </a:r>
            <a:r>
              <a:rPr lang="en-GB" sz="1200" baseline="30000" dirty="0" err="1"/>
              <a:t>vlogs</a:t>
            </a:r>
            <a:r>
              <a:rPr lang="en-GB" sz="1200" baseline="30000" dirty="0"/>
              <a:t>, Facebook</a:t>
            </a:r>
            <a:r>
              <a:rPr lang="en-GB" sz="1200" baseline="30000" dirty="0" smtClean="0"/>
              <a:t>.</a:t>
            </a:r>
          </a:p>
          <a:p>
            <a:pPr marL="0" indent="0">
              <a:buNone/>
            </a:pPr>
            <a:r>
              <a:rPr lang="en-GB" sz="1200" b="1" baseline="30000" dirty="0" smtClean="0">
                <a:solidFill>
                  <a:srgbClr val="4A95B9"/>
                </a:solidFill>
              </a:rPr>
              <a:t>Material resources:</a:t>
            </a:r>
            <a:r>
              <a:rPr lang="en-GB" sz="1200" b="1" dirty="0" smtClean="0">
                <a:solidFill>
                  <a:srgbClr val="4A95B9"/>
                </a:solidFill>
              </a:rPr>
              <a:t> </a:t>
            </a:r>
            <a:r>
              <a:rPr lang="en-GB" sz="1200" baseline="30000" dirty="0"/>
              <a:t>Prints of Charlie </a:t>
            </a:r>
            <a:r>
              <a:rPr lang="en-GB" sz="1200" baseline="30000" dirty="0" err="1"/>
              <a:t>Adlard’s</a:t>
            </a:r>
            <a:r>
              <a:rPr lang="en-GB" sz="1200" baseline="30000" dirty="0"/>
              <a:t> drawings on 8 pages provided here without any text, recycled A4 paper to cut out speech or thought bubbles, paper glue, graphite pencils for sketches, thin black marker pens for finishing, and/or coloured ones. Otherwise, provide Power Point slides to pupils to work on</a:t>
            </a:r>
            <a:r>
              <a:rPr lang="en-GB" sz="1200" baseline="30000" dirty="0" smtClean="0"/>
              <a:t>.</a:t>
            </a:r>
          </a:p>
          <a:p>
            <a:pPr marL="0" indent="0">
              <a:buNone/>
            </a:pPr>
            <a:endParaRPr lang="en-GB" sz="1200" baseline="30000" dirty="0" smtClean="0"/>
          </a:p>
          <a:p>
            <a:pPr marL="0" indent="0">
              <a:buNone/>
            </a:pPr>
            <a:r>
              <a:rPr lang="en-GB" sz="2000" b="1" baseline="30000" dirty="0" smtClean="0"/>
              <a:t>STARTER ACTIVITY</a:t>
            </a:r>
          </a:p>
          <a:p>
            <a:pPr marL="0" indent="0">
              <a:buNone/>
            </a:pPr>
            <a:r>
              <a:rPr lang="en-GB" sz="1200" baseline="30000" dirty="0"/>
              <a:t>Recap literary techniques used in narrative writing: e.g. tone, rhetorical questions, metaphor, simile, personification, alliteration using written matching exercise. Provide students with useful phrases, connectives, and vocabulary that could be connected to Charlie </a:t>
            </a:r>
            <a:r>
              <a:rPr lang="en-GB" sz="1200" baseline="30000" dirty="0" err="1"/>
              <a:t>Adlard’s</a:t>
            </a:r>
            <a:r>
              <a:rPr lang="en-GB" sz="1200" baseline="30000" dirty="0"/>
              <a:t> images. </a:t>
            </a:r>
            <a:r>
              <a:rPr lang="en-GB" sz="1200" b="1" baseline="30000" dirty="0" smtClean="0"/>
              <a:t> </a:t>
            </a:r>
          </a:p>
          <a:p>
            <a:pPr marL="0" indent="0">
              <a:buNone/>
            </a:pPr>
            <a:endParaRPr lang="en-GB" sz="1200" b="1" baseline="30000" dirty="0" smtClean="0"/>
          </a:p>
        </p:txBody>
      </p:sp>
      <p:sp>
        <p:nvSpPr>
          <p:cNvPr id="8" name="Content Placeholder 2"/>
          <p:cNvSpPr txBox="1">
            <a:spLocks/>
          </p:cNvSpPr>
          <p:nvPr/>
        </p:nvSpPr>
        <p:spPr>
          <a:xfrm>
            <a:off x="3302001" y="1765256"/>
            <a:ext cx="2578099" cy="319961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b="1" baseline="30000" dirty="0" smtClean="0"/>
              <a:t>OPENING ACTIVITY:</a:t>
            </a:r>
            <a:br>
              <a:rPr lang="en-GB" sz="2000" b="1" baseline="30000" dirty="0" smtClean="0"/>
            </a:br>
            <a:r>
              <a:rPr lang="en-GB" sz="1400" b="1" baseline="30000" dirty="0" smtClean="0"/>
              <a:t>SELFIES:  </a:t>
            </a:r>
          </a:p>
          <a:p>
            <a:pPr marL="126000" indent="-126000"/>
            <a:r>
              <a:rPr lang="en-GB" sz="1200" baseline="30000" dirty="0" smtClean="0"/>
              <a:t>Pupils reflect on these questions. </a:t>
            </a:r>
          </a:p>
          <a:p>
            <a:pPr marL="126000" indent="-126000"/>
            <a:r>
              <a:rPr lang="en-GB" sz="1200" baseline="30000" dirty="0" smtClean="0"/>
              <a:t>How often do you take </a:t>
            </a:r>
            <a:r>
              <a:rPr lang="en-GB" sz="1200" baseline="30000" dirty="0" err="1" smtClean="0"/>
              <a:t>selfies</a:t>
            </a:r>
            <a:r>
              <a:rPr lang="en-GB" sz="1200" baseline="30000" dirty="0" smtClean="0"/>
              <a:t>? Why do we take </a:t>
            </a:r>
            <a:r>
              <a:rPr lang="en-GB" sz="1200" baseline="30000" dirty="0" err="1" smtClean="0"/>
              <a:t>selfies</a:t>
            </a:r>
            <a:r>
              <a:rPr lang="en-GB" sz="1200" baseline="30000" dirty="0" smtClean="0"/>
              <a:t>? Where are </a:t>
            </a:r>
            <a:r>
              <a:rPr lang="en-GB" sz="1200" baseline="30000" dirty="0" err="1" smtClean="0"/>
              <a:t>selfies</a:t>
            </a:r>
            <a:r>
              <a:rPr lang="en-GB" sz="1200" baseline="30000" dirty="0" smtClean="0"/>
              <a:t> shared/posted?</a:t>
            </a:r>
          </a:p>
          <a:p>
            <a:pPr marL="126000" indent="-126000"/>
            <a:r>
              <a:rPr lang="en-GB" sz="1200" baseline="30000" dirty="0" smtClean="0"/>
              <a:t>Do people use filters for </a:t>
            </a:r>
            <a:r>
              <a:rPr lang="en-GB" sz="1200" baseline="30000" dirty="0" err="1" smtClean="0"/>
              <a:t>selfies</a:t>
            </a:r>
            <a:r>
              <a:rPr lang="en-GB" sz="1200" baseline="30000" dirty="0" smtClean="0"/>
              <a:t> and general images? Why? What does it say about human beings? (vulnerable/have beauty ideals, striving for ideal images)</a:t>
            </a:r>
          </a:p>
          <a:p>
            <a:pPr marL="126000" indent="-126000"/>
            <a:r>
              <a:rPr lang="en-GB" sz="1200" baseline="30000" dirty="0" smtClean="0"/>
              <a:t>Does someone’s look on a photograph or </a:t>
            </a:r>
            <a:r>
              <a:rPr lang="en-GB" sz="1200" baseline="30000" dirty="0" err="1" smtClean="0"/>
              <a:t>selfie</a:t>
            </a:r>
            <a:r>
              <a:rPr lang="en-GB" sz="1200" baseline="30000" dirty="0" smtClean="0"/>
              <a:t> show how the person is feeling at that moment, before the photograph was taken, and afterwards? (the point being that people often pose and act for photographs, which might not represent their feelings and inner world)?</a:t>
            </a:r>
          </a:p>
          <a:p>
            <a:pPr marL="126000" indent="-126000"/>
            <a:r>
              <a:rPr lang="en-GB" sz="1200" baseline="30000" dirty="0" smtClean="0"/>
              <a:t>Are images on social media and news retouched and </a:t>
            </a:r>
            <a:r>
              <a:rPr lang="en-GB" sz="1200" baseline="30000" dirty="0" err="1" smtClean="0"/>
              <a:t>photoshopped</a:t>
            </a:r>
            <a:r>
              <a:rPr lang="en-GB" sz="1200" baseline="30000" dirty="0" smtClean="0"/>
              <a:t>? (Answer suggestion: Yes, most of the time all magazine photographs are modified, e.g. skin is made to look perfect or under eye puffiness/circles/darker colour are erased)</a:t>
            </a:r>
            <a:endParaRPr lang="en-GB" sz="1200" baseline="30000" dirty="0"/>
          </a:p>
        </p:txBody>
      </p:sp>
      <p:pic>
        <p:nvPicPr>
          <p:cNvPr id="2" name="Picture 1" descr="Activity3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pic>
        <p:nvPicPr>
          <p:cNvPr id="10" name="Picture 9" descr="Without a trace 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48" y="787400"/>
            <a:ext cx="3995928" cy="844296"/>
          </a:xfrm>
          <a:prstGeom prst="rect">
            <a:avLst/>
          </a:prstGeom>
        </p:spPr>
      </p:pic>
      <p:sp>
        <p:nvSpPr>
          <p:cNvPr id="11" name="Content Placeholder 2"/>
          <p:cNvSpPr txBox="1">
            <a:spLocks/>
          </p:cNvSpPr>
          <p:nvPr/>
        </p:nvSpPr>
        <p:spPr>
          <a:xfrm>
            <a:off x="6096001" y="1932414"/>
            <a:ext cx="2565400" cy="319961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b="1" baseline="30000" dirty="0" smtClean="0"/>
              <a:t>SHORT </a:t>
            </a:r>
            <a:r>
              <a:rPr lang="en-GB" sz="1400" b="1" baseline="30000" dirty="0"/>
              <a:t>VIDEOS ABOUT SELFIES &amp; REFLECTION:  </a:t>
            </a:r>
            <a:r>
              <a:rPr lang="en-GB" sz="1400" baseline="30000" dirty="0"/>
              <a:t> </a:t>
            </a:r>
            <a:endParaRPr lang="en-GB" sz="1400" b="1" baseline="30000" dirty="0"/>
          </a:p>
          <a:p>
            <a:pPr marL="0" indent="0">
              <a:buNone/>
            </a:pPr>
            <a:r>
              <a:rPr lang="en-GB" sz="1200" baseline="30000" dirty="0"/>
              <a:t>Select any single or all three videos to show to the pupils: </a:t>
            </a:r>
          </a:p>
          <a:p>
            <a:pPr marL="0" indent="0">
              <a:buNone/>
            </a:pPr>
            <a:r>
              <a:rPr lang="en-GB" sz="1200" baseline="30000" dirty="0"/>
              <a:t>Click here to view </a:t>
            </a:r>
            <a:r>
              <a:rPr lang="en-GB" sz="1200" b="1" baseline="30000" dirty="0"/>
              <a:t>‘</a:t>
            </a:r>
            <a:r>
              <a:rPr lang="en-GB" sz="1200" b="1" baseline="30000" dirty="0" err="1" smtClean="0"/>
              <a:t>Selfies</a:t>
            </a:r>
            <a:r>
              <a:rPr lang="en-GB" sz="1200" b="1" baseline="30000" dirty="0"/>
              <a:t> </a:t>
            </a:r>
            <a:r>
              <a:rPr lang="en-GB" sz="1200" b="1" baseline="30000" dirty="0" smtClean="0"/>
              <a:t>and</a:t>
            </a:r>
            <a:r>
              <a:rPr lang="en-GB" sz="1200" b="1" baseline="30000" dirty="0"/>
              <a:t> </a:t>
            </a:r>
            <a:r>
              <a:rPr lang="en-GB" sz="1200" b="1" baseline="30000" dirty="0" smtClean="0"/>
              <a:t>seeing</a:t>
            </a:r>
            <a:r>
              <a:rPr lang="en-GB" sz="1200" b="1" baseline="30000" dirty="0"/>
              <a:t> </a:t>
            </a:r>
            <a:r>
              <a:rPr lang="en-GB" sz="1200" b="1" baseline="30000" dirty="0" smtClean="0"/>
              <a:t>ourselves</a:t>
            </a:r>
            <a:r>
              <a:rPr lang="en-GB" sz="1200" b="1" baseline="30000" dirty="0"/>
              <a:t> </a:t>
            </a:r>
            <a:r>
              <a:rPr lang="en-GB" sz="1200" b="1" baseline="30000" dirty="0" smtClean="0"/>
              <a:t>—</a:t>
            </a:r>
            <a:r>
              <a:rPr lang="en-GB" sz="1200" b="1" baseline="30000" dirty="0"/>
              <a:t> </a:t>
            </a:r>
            <a:r>
              <a:rPr lang="en-GB" sz="1200" b="1" baseline="30000" dirty="0" smtClean="0"/>
              <a:t>one</a:t>
            </a:r>
            <a:r>
              <a:rPr lang="en-GB" sz="1200" b="1" baseline="30000" dirty="0"/>
              <a:t> </a:t>
            </a:r>
            <a:r>
              <a:rPr lang="en-GB" sz="1200" b="1" baseline="30000" dirty="0" smtClean="0"/>
              <a:t>artist’s</a:t>
            </a:r>
            <a:r>
              <a:rPr lang="en-GB" sz="1200" b="1" baseline="30000" dirty="0"/>
              <a:t> </a:t>
            </a:r>
            <a:r>
              <a:rPr lang="en-GB" sz="1200" b="1" baseline="30000" dirty="0" smtClean="0"/>
              <a:t>look</a:t>
            </a:r>
            <a:r>
              <a:rPr lang="en-GB" sz="1200" b="1" baseline="30000" dirty="0"/>
              <a:t> </a:t>
            </a:r>
            <a:r>
              <a:rPr lang="en-GB" sz="1200" b="1" baseline="30000" dirty="0" smtClean="0"/>
              <a:t>In</a:t>
            </a:r>
            <a:r>
              <a:rPr lang="en-GB" sz="1200" b="1" baseline="30000" dirty="0"/>
              <a:t> </a:t>
            </a:r>
            <a:r>
              <a:rPr lang="en-GB" sz="1200" b="1" baseline="30000" dirty="0" smtClean="0"/>
              <a:t>the</a:t>
            </a:r>
            <a:r>
              <a:rPr lang="en-GB" sz="1200" b="1" baseline="30000" dirty="0"/>
              <a:t> </a:t>
            </a:r>
            <a:r>
              <a:rPr lang="en-GB" sz="1200" b="1" baseline="30000" dirty="0" smtClean="0"/>
              <a:t>mirror</a:t>
            </a:r>
            <a:r>
              <a:rPr lang="en-GB" sz="1200" b="1" baseline="30000" dirty="0"/>
              <a:t>’</a:t>
            </a:r>
            <a:endParaRPr lang="en-GB" sz="1200" baseline="30000" dirty="0"/>
          </a:p>
          <a:p>
            <a:pPr marL="0" indent="0">
              <a:buNone/>
            </a:pPr>
            <a:r>
              <a:rPr lang="en-GB" sz="1200" baseline="30000" dirty="0"/>
              <a:t>Click here to view </a:t>
            </a:r>
            <a:r>
              <a:rPr lang="en-GB" sz="1200" b="1" baseline="30000" dirty="0"/>
              <a:t>‘</a:t>
            </a:r>
            <a:r>
              <a:rPr lang="en-GB" sz="1200" b="1" baseline="30000" dirty="0" err="1"/>
              <a:t>Selfies</a:t>
            </a:r>
            <a:r>
              <a:rPr lang="en-GB" sz="1200" b="1" baseline="30000" dirty="0" smtClean="0"/>
              <a:t>,</a:t>
            </a:r>
            <a:r>
              <a:rPr lang="en-GB" sz="1200" b="1" dirty="0" smtClean="0"/>
              <a:t> </a:t>
            </a:r>
            <a:r>
              <a:rPr lang="en-GB" sz="1200" b="1" baseline="30000" dirty="0" err="1" smtClean="0"/>
              <a:t>Millennials</a:t>
            </a:r>
            <a:r>
              <a:rPr lang="en-GB" sz="1200" b="1" baseline="30000" dirty="0" smtClean="0"/>
              <a:t>,</a:t>
            </a:r>
            <a:r>
              <a:rPr lang="en-GB" sz="1200" b="1" dirty="0" smtClean="0"/>
              <a:t> </a:t>
            </a:r>
            <a:r>
              <a:rPr lang="en-GB" sz="1200" b="1" baseline="30000" dirty="0" smtClean="0"/>
              <a:t>and</a:t>
            </a:r>
            <a:r>
              <a:rPr lang="en-GB" sz="1200" b="1" baseline="30000" dirty="0"/>
              <a:t> </a:t>
            </a:r>
            <a:r>
              <a:rPr lang="en-GB" sz="1200" b="1" baseline="30000" dirty="0" smtClean="0"/>
              <a:t>Narcissism</a:t>
            </a:r>
            <a:r>
              <a:rPr lang="en-GB" sz="1200" b="1" baseline="30000" dirty="0"/>
              <a:t>’</a:t>
            </a:r>
            <a:endParaRPr lang="en-GB" sz="1200" baseline="30000" dirty="0"/>
          </a:p>
          <a:p>
            <a:pPr marL="0" indent="0">
              <a:buNone/>
            </a:pPr>
            <a:r>
              <a:rPr lang="en-GB" sz="1200" baseline="30000" dirty="0"/>
              <a:t>Click here to view </a:t>
            </a:r>
            <a:r>
              <a:rPr lang="en-GB" sz="1200" b="1" baseline="30000" dirty="0"/>
              <a:t>‘</a:t>
            </a:r>
            <a:r>
              <a:rPr lang="en-GB" sz="1200" b="1" baseline="30000" dirty="0" smtClean="0"/>
              <a:t>The</a:t>
            </a:r>
            <a:r>
              <a:rPr lang="en-GB" sz="1200" b="1" dirty="0" smtClean="0"/>
              <a:t> </a:t>
            </a:r>
            <a:r>
              <a:rPr lang="en-GB" sz="1200" b="1" baseline="30000" dirty="0" err="1" smtClean="0"/>
              <a:t>Selfie</a:t>
            </a:r>
            <a:r>
              <a:rPr lang="en-GB" sz="1200" b="1" baseline="30000" dirty="0"/>
              <a:t> </a:t>
            </a:r>
            <a:r>
              <a:rPr lang="en-GB" sz="1200" b="1" baseline="30000" dirty="0" smtClean="0"/>
              <a:t>Obsession’</a:t>
            </a:r>
            <a:endParaRPr lang="en-GB" sz="1200" baseline="30000" dirty="0"/>
          </a:p>
          <a:p>
            <a:pPr marL="0" indent="0">
              <a:buNone/>
            </a:pPr>
            <a:r>
              <a:rPr lang="en-GB" sz="1200" b="1" baseline="30000" dirty="0" smtClean="0"/>
              <a:t>Student</a:t>
            </a:r>
            <a:r>
              <a:rPr lang="en-GB" sz="1200" b="1" dirty="0" smtClean="0"/>
              <a:t> </a:t>
            </a:r>
            <a:r>
              <a:rPr lang="en-GB" sz="1200" b="1" baseline="30000" dirty="0" smtClean="0"/>
              <a:t>discuss</a:t>
            </a:r>
            <a:r>
              <a:rPr lang="en-GB" sz="1200" b="1" baseline="30000" dirty="0"/>
              <a:t> </a:t>
            </a:r>
            <a:r>
              <a:rPr lang="en-GB" sz="1200" b="1" baseline="30000" dirty="0" smtClean="0"/>
              <a:t>in</a:t>
            </a:r>
            <a:r>
              <a:rPr lang="en-GB" sz="1200" b="1" baseline="30000" dirty="0"/>
              <a:t> </a:t>
            </a:r>
            <a:r>
              <a:rPr lang="en-GB" sz="1200" b="1" baseline="30000" dirty="0" smtClean="0"/>
              <a:t>pairs</a:t>
            </a:r>
            <a:r>
              <a:rPr lang="en-GB" sz="1200" b="1" baseline="30000" dirty="0"/>
              <a:t> </a:t>
            </a:r>
            <a:r>
              <a:rPr lang="en-GB" sz="1200" b="1" baseline="30000" dirty="0" smtClean="0"/>
              <a:t>and</a:t>
            </a:r>
            <a:r>
              <a:rPr lang="en-GB" sz="1200" b="1" baseline="30000" dirty="0"/>
              <a:t> </a:t>
            </a:r>
            <a:r>
              <a:rPr lang="en-GB" sz="1200" b="1" baseline="30000" dirty="0" smtClean="0"/>
              <a:t>write</a:t>
            </a:r>
            <a:r>
              <a:rPr lang="en-GB" sz="1200" b="1" baseline="30000" dirty="0"/>
              <a:t> </a:t>
            </a:r>
            <a:r>
              <a:rPr lang="en-GB" sz="1200" b="1" baseline="30000" dirty="0" smtClean="0"/>
              <a:t>their</a:t>
            </a:r>
            <a:r>
              <a:rPr lang="en-GB" sz="1200" b="1" baseline="30000" dirty="0"/>
              <a:t> </a:t>
            </a:r>
            <a:r>
              <a:rPr lang="en-GB" sz="1200" b="1" baseline="30000" dirty="0" smtClean="0"/>
              <a:t>answers</a:t>
            </a:r>
            <a:r>
              <a:rPr lang="en-GB" sz="1200" b="1" baseline="30000" dirty="0"/>
              <a:t> </a:t>
            </a:r>
            <a:r>
              <a:rPr lang="en-GB" sz="1200" b="1" baseline="30000" dirty="0" smtClean="0"/>
              <a:t>to</a:t>
            </a:r>
            <a:r>
              <a:rPr lang="en-GB" sz="1200" b="1" baseline="30000" dirty="0"/>
              <a:t>:</a:t>
            </a:r>
          </a:p>
          <a:p>
            <a:pPr marL="126000" indent="-126000"/>
            <a:r>
              <a:rPr lang="en-GB" sz="1200" baseline="30000" dirty="0" smtClean="0"/>
              <a:t>What </a:t>
            </a:r>
            <a:r>
              <a:rPr lang="en-GB" sz="1200" baseline="30000" dirty="0"/>
              <a:t>is the main message of each video? </a:t>
            </a:r>
          </a:p>
          <a:p>
            <a:pPr marL="126000" indent="-126000"/>
            <a:r>
              <a:rPr lang="en-GB" sz="1200" baseline="30000" dirty="0" smtClean="0"/>
              <a:t>Provide </a:t>
            </a:r>
            <a:r>
              <a:rPr lang="en-GB" sz="1200" baseline="30000" dirty="0"/>
              <a:t>arguments in favour of and against </a:t>
            </a:r>
            <a:r>
              <a:rPr lang="en-GB" sz="1200" baseline="30000" dirty="0" err="1"/>
              <a:t>selfies</a:t>
            </a:r>
            <a:r>
              <a:rPr lang="en-GB" sz="1200" baseline="30000" dirty="0"/>
              <a:t> – refer to different examples, </a:t>
            </a:r>
            <a:r>
              <a:rPr lang="en-GB" sz="1200" baseline="30000" dirty="0" err="1"/>
              <a:t>selfie</a:t>
            </a:r>
            <a:r>
              <a:rPr lang="en-GB" sz="1200" baseline="30000" dirty="0"/>
              <a:t> makers, media, related behaviours, the video, familiar experiences. </a:t>
            </a:r>
          </a:p>
          <a:p>
            <a:pPr marL="0" indent="0">
              <a:buNone/>
            </a:pPr>
            <a:r>
              <a:rPr lang="en-GB" sz="1200" b="1" baseline="30000" dirty="0" smtClean="0"/>
              <a:t>Technology</a:t>
            </a:r>
            <a:r>
              <a:rPr lang="en-GB" sz="1200" b="1" dirty="0" smtClean="0"/>
              <a:t> </a:t>
            </a:r>
            <a:r>
              <a:rPr lang="en-GB" sz="1200" b="1" baseline="30000" dirty="0" smtClean="0"/>
              <a:t>over</a:t>
            </a:r>
            <a:r>
              <a:rPr lang="en-GB" sz="1200" b="1" baseline="30000" dirty="0"/>
              <a:t> </a:t>
            </a:r>
            <a:r>
              <a:rPr lang="en-GB" sz="1200" b="1" baseline="30000" dirty="0" smtClean="0"/>
              <a:t>time</a:t>
            </a:r>
            <a:r>
              <a:rPr lang="en-GB" sz="1200" b="1" baseline="30000" dirty="0"/>
              <a:t>:</a:t>
            </a:r>
            <a:r>
              <a:rPr lang="en-GB" sz="1200" baseline="30000" dirty="0"/>
              <a:t> Explore and draw a timeline that shows the development of messaging systems, from pre-WWI at the beginning of the 20th century till the late 20th century with the emergence of a cell and android phone.</a:t>
            </a:r>
          </a:p>
        </p:txBody>
      </p:sp>
    </p:spTree>
    <p:extLst>
      <p:ext uri="{BB962C8B-B14F-4D97-AF65-F5344CB8AC3E}">
        <p14:creationId xmlns:p14="http://schemas.microsoft.com/office/powerpoint/2010/main" val="278961001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5143500"/>
          </a:xfrm>
          <a:prstGeom prst="rect">
            <a:avLst/>
          </a:prstGeom>
          <a:solidFill>
            <a:srgbClr val="4A95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descr="ACTIVITIES1bw.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675" y="529058"/>
            <a:ext cx="3261473" cy="756603"/>
          </a:xfrm>
          <a:prstGeom prst="rect">
            <a:avLst/>
          </a:prstGeom>
        </p:spPr>
      </p:pic>
      <p:pic>
        <p:nvPicPr>
          <p:cNvPr id="12" name="Picture 11" descr="1. SeaSketchI.png">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645" y="1480207"/>
            <a:ext cx="3941218" cy="557457"/>
          </a:xfrm>
          <a:prstGeom prst="rect">
            <a:avLst/>
          </a:prstGeom>
        </p:spPr>
      </p:pic>
      <p:pic>
        <p:nvPicPr>
          <p:cNvPr id="13" name="Picture 12" descr="2.SeaSketchII.png">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645" y="2025166"/>
            <a:ext cx="3941218" cy="557457"/>
          </a:xfrm>
          <a:prstGeom prst="rect">
            <a:avLst/>
          </a:prstGeom>
        </p:spPr>
      </p:pic>
      <p:pic>
        <p:nvPicPr>
          <p:cNvPr id="14" name="Picture 13" descr="3.WithoutaTrace.png">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645" y="2589346"/>
            <a:ext cx="3941218" cy="557457"/>
          </a:xfrm>
          <a:prstGeom prst="rect">
            <a:avLst/>
          </a:prstGeom>
        </p:spPr>
      </p:pic>
      <p:pic>
        <p:nvPicPr>
          <p:cNvPr id="15" name="Picture 14" descr="4.MakeGermanyPay.png">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4645" y="3156432"/>
            <a:ext cx="3941218" cy="557457"/>
          </a:xfrm>
          <a:prstGeom prst="rect">
            <a:avLst/>
          </a:prstGeom>
        </p:spPr>
      </p:pic>
      <p:pic>
        <p:nvPicPr>
          <p:cNvPr id="16" name="Picture 15" descr="5. Ship of Liberty.png">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4645" y="3736859"/>
            <a:ext cx="3941218" cy="557457"/>
          </a:xfrm>
          <a:prstGeom prst="rect">
            <a:avLst/>
          </a:prstGeom>
        </p:spPr>
      </p:pic>
      <p:cxnSp>
        <p:nvCxnSpPr>
          <p:cNvPr id="19" name="Straight Connector 18"/>
          <p:cNvCxnSpPr/>
          <p:nvPr/>
        </p:nvCxnSpPr>
        <p:spPr>
          <a:xfrm>
            <a:off x="399675" y="2040148"/>
            <a:ext cx="8299098" cy="0"/>
          </a:xfrm>
          <a:prstGeom prst="line">
            <a:avLst/>
          </a:prstGeom>
          <a:ln w="12700" cmpd="sng">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399675" y="2585938"/>
            <a:ext cx="8299098" cy="0"/>
          </a:xfrm>
          <a:prstGeom prst="line">
            <a:avLst/>
          </a:prstGeom>
          <a:ln w="12700" cmpd="sng">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99675" y="3158746"/>
            <a:ext cx="8299098" cy="0"/>
          </a:xfrm>
          <a:prstGeom prst="line">
            <a:avLst/>
          </a:prstGeom>
          <a:ln w="12700" cmpd="sng">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399675" y="3735171"/>
            <a:ext cx="8299098" cy="0"/>
          </a:xfrm>
          <a:prstGeom prst="line">
            <a:avLst/>
          </a:prstGeom>
          <a:ln w="12700" cmpd="sng">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399675" y="4294316"/>
            <a:ext cx="8299098" cy="0"/>
          </a:xfrm>
          <a:prstGeom prst="line">
            <a:avLst/>
          </a:prstGeom>
          <a:ln w="12700" cmpd="sng">
            <a:solidFill>
              <a:srgbClr val="FFFFFF"/>
            </a:solidFill>
          </a:ln>
        </p:spPr>
        <p:style>
          <a:lnRef idx="2">
            <a:schemeClr val="accent1"/>
          </a:lnRef>
          <a:fillRef idx="0">
            <a:schemeClr val="accent1"/>
          </a:fillRef>
          <a:effectRef idx="1">
            <a:schemeClr val="accent1"/>
          </a:effectRef>
          <a:fontRef idx="minor">
            <a:schemeClr val="tx1"/>
          </a:fontRef>
        </p:style>
      </p:cxnSp>
      <p:pic>
        <p:nvPicPr>
          <p:cNvPr id="20" name="Picture 19" descr="home-icon2.png">
            <a:hlinkClick r:id="rId12" action="ppaction://hlinksldjump"/>
          </p:cNvPr>
          <p:cNvPicPr>
            <a:picLocks noChangeAspect="1"/>
          </p:cNvPicPr>
          <p:nvPr/>
        </p:nvPicPr>
        <p:blipFill>
          <a:blip r:embed="rId13">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pic>
        <p:nvPicPr>
          <p:cNvPr id="3" name="Picture 2" descr="6.Bonus2.png">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94645" y="4294316"/>
            <a:ext cx="3910197" cy="553069"/>
          </a:xfrm>
          <a:prstGeom prst="rect">
            <a:avLst/>
          </a:prstGeom>
        </p:spPr>
      </p:pic>
    </p:spTree>
    <p:extLst>
      <p:ext uri="{BB962C8B-B14F-4D97-AF65-F5344CB8AC3E}">
        <p14:creationId xmlns:p14="http://schemas.microsoft.com/office/powerpoint/2010/main" val="92471847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25550"/>
            <a:ext cx="3755368" cy="1371600"/>
          </a:xfrm>
        </p:spPr>
        <p:txBody>
          <a:bodyPr>
            <a:noAutofit/>
          </a:bodyPr>
          <a:lstStyle/>
          <a:p>
            <a:pPr marL="0" indent="0">
              <a:buNone/>
            </a:pPr>
            <a:r>
              <a:rPr lang="en-GB" sz="1600" b="1" baseline="30000" dirty="0" smtClean="0"/>
              <a:t>Main student activity part:</a:t>
            </a:r>
          </a:p>
          <a:p>
            <a:pPr marL="0" indent="0">
              <a:buNone/>
            </a:pPr>
            <a:r>
              <a:rPr lang="en-GB" sz="1200" baseline="30000" dirty="0" smtClean="0"/>
              <a:t>1) Pupils </a:t>
            </a:r>
            <a:r>
              <a:rPr lang="en-GB" sz="1200" baseline="30000" dirty="0"/>
              <a:t>are directed to read this National Geographic article, about one particular war front: </a:t>
            </a:r>
            <a:r>
              <a:rPr lang="en-GB" sz="1200" b="1" baseline="30000" dirty="0"/>
              <a:t>https://</a:t>
            </a:r>
            <a:r>
              <a:rPr lang="en-GB" sz="1200" b="1" baseline="30000" dirty="0" err="1"/>
              <a:t>news.nationalgeographic.com</a:t>
            </a:r>
            <a:r>
              <a:rPr lang="en-GB" sz="1200" b="1" baseline="30000" dirty="0"/>
              <a:t>/news/2014/10/141017-white-war-first-world-war-italy-austro-hungarian-mountains-history/</a:t>
            </a:r>
            <a:endParaRPr lang="en-GB" sz="1200" baseline="30000" dirty="0"/>
          </a:p>
          <a:p>
            <a:pPr marL="0" indent="0">
              <a:buNone/>
            </a:pPr>
            <a:r>
              <a:rPr lang="en-GB" sz="1200" baseline="30000" dirty="0"/>
              <a:t>2</a:t>
            </a:r>
            <a:r>
              <a:rPr lang="en-GB" sz="1200" baseline="30000" dirty="0" smtClean="0"/>
              <a:t>) Pupils </a:t>
            </a:r>
            <a:r>
              <a:rPr lang="en-GB" sz="1200" baseline="30000" dirty="0"/>
              <a:t>are organised to work in groups, e.g. four to five groups, but they can of course work individually or in pairs. Each group/pair/individual works with a Power Point provided images of Charlie </a:t>
            </a:r>
            <a:r>
              <a:rPr lang="en-GB" sz="1200" baseline="30000" dirty="0" err="1"/>
              <a:t>Adlard’s</a:t>
            </a:r>
            <a:r>
              <a:rPr lang="en-GB" sz="1200" baseline="30000" dirty="0"/>
              <a:t> and Robbie Morrison’s story, without words. If the students struggle to provide text, the teacher provides texts for some panels, so that the students can fill in the gaps in the story.  </a:t>
            </a:r>
          </a:p>
          <a:p>
            <a:pPr marL="0" indent="0">
              <a:buNone/>
            </a:pPr>
            <a:r>
              <a:rPr lang="en-GB" sz="1200" baseline="30000" dirty="0"/>
              <a:t>3</a:t>
            </a:r>
            <a:r>
              <a:rPr lang="en-GB" sz="1200" baseline="30000" dirty="0" smtClean="0"/>
              <a:t>) Encourage </a:t>
            </a:r>
            <a:r>
              <a:rPr lang="en-GB" sz="1200" baseline="30000" dirty="0"/>
              <a:t>pupils to observe images and note down what they see, encourage them to describe objects (see Inquiry Graphics pedagogy and provide questions and prompts of your choice to support students’ thinking of the images).</a:t>
            </a:r>
          </a:p>
          <a:p>
            <a:pPr marL="0" indent="0">
              <a:buNone/>
            </a:pPr>
            <a:r>
              <a:rPr lang="en-GB" sz="1200" baseline="30000" dirty="0"/>
              <a:t>4</a:t>
            </a:r>
            <a:r>
              <a:rPr lang="en-GB" sz="1200" baseline="30000" dirty="0" smtClean="0"/>
              <a:t>) Pupils </a:t>
            </a:r>
            <a:r>
              <a:rPr lang="en-GB" sz="1200" baseline="30000" dirty="0"/>
              <a:t>write comments and dialogues by adding them in the form of speech and thought bubbles in the provided Power Point presentation with the images of the Without a trace graphic story only (as provided on the following pages). The teacher helps the students by showing where the speech and thought bubbles are if they do not know (Under Insert, go to “Shapes”, and then Callouts contain both thought and speech bubbles that can be added to a Power Point presentation, as well as Rectangles for comments to be added to panels). </a:t>
            </a:r>
          </a:p>
          <a:p>
            <a:pPr marL="0" indent="0">
              <a:buNone/>
            </a:pPr>
            <a:r>
              <a:rPr lang="en-GB" sz="1200" baseline="30000" dirty="0"/>
              <a:t>5</a:t>
            </a:r>
            <a:r>
              <a:rPr lang="en-GB" sz="1200" baseline="30000" dirty="0" smtClean="0"/>
              <a:t>) Pupils </a:t>
            </a:r>
            <a:r>
              <a:rPr lang="en-GB" sz="1200" baseline="30000" dirty="0"/>
              <a:t>try to incorporate some of the teacher-suggested writing techniques and narrative devices. </a:t>
            </a:r>
          </a:p>
          <a:p>
            <a:pPr marL="0" indent="0">
              <a:buNone/>
            </a:pPr>
            <a:r>
              <a:rPr lang="en-GB" sz="1200" baseline="30000" dirty="0"/>
              <a:t> </a:t>
            </a:r>
          </a:p>
        </p:txBody>
      </p:sp>
      <p:sp>
        <p:nvSpPr>
          <p:cNvPr id="12" name="Content Placeholder 2"/>
          <p:cNvSpPr txBox="1">
            <a:spLocks/>
          </p:cNvSpPr>
          <p:nvPr/>
        </p:nvSpPr>
        <p:spPr>
          <a:xfrm>
            <a:off x="457200" y="876300"/>
            <a:ext cx="3755368" cy="2319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000" b="1" baseline="30000" dirty="0" smtClean="0"/>
              <a:t>A MOUNTAIN FRONT</a:t>
            </a:r>
            <a:endParaRPr lang="en-GB" sz="1200" baseline="30000" dirty="0"/>
          </a:p>
        </p:txBody>
      </p:sp>
      <p:pic>
        <p:nvPicPr>
          <p:cNvPr id="10" name="Picture 9" descr="Activity3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13" name="Content Placeholder 2"/>
          <p:cNvSpPr txBox="1">
            <a:spLocks/>
          </p:cNvSpPr>
          <p:nvPr/>
        </p:nvSpPr>
        <p:spPr>
          <a:xfrm>
            <a:off x="4800600" y="1225550"/>
            <a:ext cx="3755368" cy="13716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1600" b="1" baseline="30000" dirty="0" smtClean="0"/>
              <a:t>The full work </a:t>
            </a:r>
            <a:r>
              <a:rPr lang="mr-IN" sz="1600" b="1" baseline="30000" dirty="0" smtClean="0"/>
              <a:t>–</a:t>
            </a:r>
            <a:r>
              <a:rPr lang="en-GB" sz="1600" b="1" baseline="30000" dirty="0" smtClean="0"/>
              <a:t> “Without a trace</a:t>
            </a:r>
            <a:r>
              <a:rPr lang="mr-IN" sz="1600" b="1" baseline="30000" dirty="0" smtClean="0"/>
              <a:t>…</a:t>
            </a:r>
            <a:r>
              <a:rPr lang="en-GB" sz="1600" b="1" baseline="30000" dirty="0" smtClean="0"/>
              <a:t>” in “Traces of the great war” </a:t>
            </a:r>
            <a:r>
              <a:rPr lang="mr-IN" sz="1600" b="1" baseline="30000" dirty="0" smtClean="0"/>
              <a:t>–</a:t>
            </a:r>
            <a:r>
              <a:rPr lang="en-GB" sz="1600" b="1" baseline="30000" dirty="0" smtClean="0"/>
              <a:t> is now shown to students:</a:t>
            </a:r>
          </a:p>
          <a:p>
            <a:pPr marL="0" indent="0">
              <a:buNone/>
            </a:pPr>
            <a:r>
              <a:rPr lang="en-GB" sz="1200" baseline="30000" dirty="0"/>
              <a:t>In groups, each student takes turn to comment on how their word narrative is similar to or differs from the authors’ story. They reflect on the meaning of remembrance, commemoration, and remembering.   </a:t>
            </a:r>
          </a:p>
          <a:p>
            <a:pPr marL="0" indent="0">
              <a:buNone/>
            </a:pPr>
            <a:endParaRPr lang="en-GB" sz="1200" b="1" baseline="30000" dirty="0"/>
          </a:p>
          <a:p>
            <a:pPr marL="0" indent="0">
              <a:buNone/>
            </a:pPr>
            <a:r>
              <a:rPr lang="en-GB" sz="1200" b="1" baseline="30000" dirty="0" smtClean="0"/>
              <a:t>Questions</a:t>
            </a:r>
          </a:p>
          <a:p>
            <a:pPr marL="126000" indent="-126000"/>
            <a:r>
              <a:rPr lang="en-GB" sz="1200" baseline="30000" dirty="0" smtClean="0"/>
              <a:t>What </a:t>
            </a:r>
            <a:r>
              <a:rPr lang="en-GB" sz="1200" baseline="30000" dirty="0"/>
              <a:t>cultural, political, social, technological, economic and ecological factors shape how people remember the past? (Beliefs/systems/technological artefacts/economic wealth)</a:t>
            </a:r>
          </a:p>
          <a:p>
            <a:pPr marL="126000" indent="-126000"/>
            <a:r>
              <a:rPr lang="en-GB" sz="1200" baseline="30000" dirty="0" smtClean="0"/>
              <a:t>What </a:t>
            </a:r>
            <a:r>
              <a:rPr lang="en-GB" sz="1200" baseline="30000" dirty="0"/>
              <a:t>does it mean to be a historian? (less about memorising years and data or about historical enquiry, and more about the use of varied source materials found, and researching various points of view, exploring the </a:t>
            </a:r>
            <a:r>
              <a:rPr lang="en-GB" sz="1200" baseline="30000" dirty="0" err="1"/>
              <a:t>cua</a:t>
            </a:r>
            <a:r>
              <a:rPr lang="en-GB" sz="1200" baseline="30000" dirty="0"/>
              <a:t> cause and consequence, differentiating between the direct and indirect cause – see the Alpha History web site for support under “Teachers’ Support” section)?</a:t>
            </a:r>
          </a:p>
          <a:p>
            <a:endParaRPr lang="en-GB" sz="1200" baseline="30000" dirty="0"/>
          </a:p>
          <a:p>
            <a:pPr marL="0" indent="0">
              <a:buFont typeface="Arial"/>
              <a:buNone/>
            </a:pPr>
            <a:r>
              <a:rPr lang="en-GB" sz="1200" baseline="30000" dirty="0" smtClean="0"/>
              <a:t> </a:t>
            </a:r>
            <a:endParaRPr lang="en-GB" sz="1200" baseline="30000" dirty="0"/>
          </a:p>
        </p:txBody>
      </p:sp>
      <p:sp>
        <p:nvSpPr>
          <p:cNvPr id="14" name="Content Placeholder 2"/>
          <p:cNvSpPr txBox="1">
            <a:spLocks/>
          </p:cNvSpPr>
          <p:nvPr/>
        </p:nvSpPr>
        <p:spPr>
          <a:xfrm>
            <a:off x="4806950" y="876300"/>
            <a:ext cx="3755368" cy="2319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000" b="1" baseline="30000" dirty="0" smtClean="0"/>
              <a:t>PLENARY: REMEMBRANCE</a:t>
            </a:r>
            <a:endParaRPr lang="en-GB" sz="1200" baseline="30000" dirty="0"/>
          </a:p>
        </p:txBody>
      </p:sp>
    </p:spTree>
    <p:extLst>
      <p:ext uri="{BB962C8B-B14F-4D97-AF65-F5344CB8AC3E}">
        <p14:creationId xmlns:p14="http://schemas.microsoft.com/office/powerpoint/2010/main" val="312677891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a:spLocks noGrp="1"/>
          </p:cNvSpPr>
          <p:nvPr>
            <p:ph idx="1"/>
          </p:nvPr>
        </p:nvSpPr>
        <p:spPr>
          <a:xfrm>
            <a:off x="457200" y="971550"/>
            <a:ext cx="3759200" cy="3111500"/>
          </a:xfrm>
        </p:spPr>
        <p:txBody>
          <a:bodyPr>
            <a:noAutofit/>
          </a:bodyPr>
          <a:lstStyle/>
          <a:p>
            <a:pPr marL="0" indent="0">
              <a:buNone/>
            </a:pPr>
            <a:r>
              <a:rPr lang="en-GB" sz="1600" b="1" baseline="30000" dirty="0" smtClean="0"/>
              <a:t>Homework </a:t>
            </a:r>
            <a:r>
              <a:rPr lang="en-GB" sz="1600" b="1" baseline="30000" dirty="0" smtClean="0"/>
              <a:t>organise </a:t>
            </a:r>
            <a:r>
              <a:rPr lang="en-GB" sz="1600" b="1" baseline="30000" dirty="0" smtClean="0"/>
              <a:t>a follow up lesson:</a:t>
            </a:r>
            <a:endParaRPr lang="en-GB" sz="1600" b="1" baseline="30000" dirty="0"/>
          </a:p>
          <a:p>
            <a:pPr marL="0" indent="0">
              <a:buNone/>
            </a:pPr>
            <a:r>
              <a:rPr lang="en-GB" sz="1200" baseline="30000" dirty="0"/>
              <a:t>Depending on what is feasible, you (the teacher) will invite pupils to create their own response to what they learnt about in a form of their choice, to the topic of their choice (</a:t>
            </a:r>
            <a:r>
              <a:rPr lang="en-GB" sz="1200" baseline="30000" dirty="0" err="1"/>
              <a:t>selfie</a:t>
            </a:r>
            <a:r>
              <a:rPr lang="en-GB" sz="1200" baseline="30000" dirty="0"/>
              <a:t> taking, remembrance, the mountain front): </a:t>
            </a:r>
          </a:p>
          <a:p>
            <a:pPr marL="162000" indent="-162000"/>
            <a:r>
              <a:rPr lang="en-GB" sz="1200" baseline="30000" dirty="0" smtClean="0"/>
              <a:t>a </a:t>
            </a:r>
            <a:r>
              <a:rPr lang="en-GB" sz="1200" baseline="30000" dirty="0"/>
              <a:t>short video comment or poem </a:t>
            </a:r>
          </a:p>
          <a:p>
            <a:pPr marL="162000" indent="-162000"/>
            <a:r>
              <a:rPr lang="en-GB" sz="1200" baseline="30000" dirty="0" smtClean="0"/>
              <a:t>a </a:t>
            </a:r>
            <a:r>
              <a:rPr lang="en-GB" sz="1200" baseline="30000" dirty="0"/>
              <a:t>video that incorporates students’ commentary about their work and images of their finished work, perhaps interviews with classroom peers </a:t>
            </a:r>
          </a:p>
          <a:p>
            <a:pPr marL="162000" indent="-162000"/>
            <a:r>
              <a:rPr lang="en-GB" sz="1200" baseline="30000" dirty="0" smtClean="0"/>
              <a:t>a </a:t>
            </a:r>
            <a:r>
              <a:rPr lang="en-GB" sz="1200" baseline="30000" dirty="0"/>
              <a:t>multimedia/multimodal artefact using platforms such as </a:t>
            </a:r>
            <a:r>
              <a:rPr lang="en-GB" sz="1200" baseline="30000" dirty="0" err="1"/>
              <a:t>Thinglink</a:t>
            </a:r>
            <a:r>
              <a:rPr lang="en-GB" sz="1200" baseline="30000" dirty="0"/>
              <a:t> (https://</a:t>
            </a:r>
            <a:r>
              <a:rPr lang="en-GB" sz="1200" baseline="30000" dirty="0" err="1"/>
              <a:t>www.thinglink.com</a:t>
            </a:r>
            <a:r>
              <a:rPr lang="en-GB" sz="1200" baseline="30000" dirty="0"/>
              <a:t>/) for annotating images (they will tag images to describe and comment, incorporate videos, links etc.)</a:t>
            </a:r>
          </a:p>
          <a:p>
            <a:pPr marL="162000" indent="-162000"/>
            <a:r>
              <a:rPr lang="en-GB" sz="1200" baseline="30000" dirty="0" smtClean="0"/>
              <a:t>their </a:t>
            </a:r>
            <a:r>
              <a:rPr lang="en-GB" sz="1200" baseline="30000" dirty="0"/>
              <a:t>own comic story about any topic they want and in any drawing style they want, paying attention to literacy narrative devices and storytelling devices provided by teachers</a:t>
            </a:r>
          </a:p>
          <a:p>
            <a:pPr marL="162000" indent="-162000"/>
            <a:r>
              <a:rPr lang="en-GB" sz="1200" baseline="30000" dirty="0" smtClean="0"/>
              <a:t>create </a:t>
            </a:r>
            <a:r>
              <a:rPr lang="en-GB" sz="1200" baseline="30000" dirty="0"/>
              <a:t>a modern day photo medallion with the picture of someone they like/admire/love/look up to, using various materials (textile, paper, wall paper, photographs, old family photographs), write an explanation why they like/admire/love/look up to this person</a:t>
            </a:r>
          </a:p>
          <a:p>
            <a:pPr marL="0" indent="0">
              <a:buNone/>
            </a:pPr>
            <a:endParaRPr lang="en-GB" sz="1200" baseline="30000" dirty="0"/>
          </a:p>
          <a:p>
            <a:pPr marL="0" indent="0">
              <a:buNone/>
            </a:pPr>
            <a:r>
              <a:rPr lang="en-GB" sz="1200" baseline="30000" dirty="0"/>
              <a:t>Please see Teachers’ Support for links to narrative devices and different versions of art &amp; comic art style; show the provided examples of some very simple looking art in teacher resources that is beautiful and impactful to encourage students who claim they cannot draw; the teacher will check that students use appropriate punctuation, grammar</a:t>
            </a:r>
            <a:r>
              <a:rPr lang="en-GB" sz="1200" baseline="30000" dirty="0" smtClean="0"/>
              <a:t>.</a:t>
            </a:r>
            <a:endParaRPr lang="en-GB" sz="1200" baseline="30000" dirty="0"/>
          </a:p>
        </p:txBody>
      </p:sp>
      <p:pic>
        <p:nvPicPr>
          <p:cNvPr id="6" name="Picture 5" descr="Activity3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4" name="Content Placeholder 2"/>
          <p:cNvSpPr txBox="1">
            <a:spLocks/>
          </p:cNvSpPr>
          <p:nvPr/>
        </p:nvSpPr>
        <p:spPr>
          <a:xfrm>
            <a:off x="4737100" y="3797298"/>
            <a:ext cx="3854450" cy="65722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800" b="1" dirty="0" smtClean="0"/>
              <a:t>The highest</a:t>
            </a:r>
            <a:r>
              <a:rPr lang="en-GB" sz="800" b="1" dirty="0"/>
              <a:t> </a:t>
            </a:r>
            <a:r>
              <a:rPr lang="en-GB" sz="800" b="1" dirty="0" smtClean="0"/>
              <a:t>trenches</a:t>
            </a:r>
            <a:r>
              <a:rPr lang="en-GB" sz="800" b="1" dirty="0"/>
              <a:t> </a:t>
            </a:r>
            <a:r>
              <a:rPr lang="en-GB" sz="800" b="1" dirty="0" smtClean="0"/>
              <a:t>of</a:t>
            </a:r>
            <a:r>
              <a:rPr lang="en-GB" sz="800" b="1" dirty="0"/>
              <a:t> </a:t>
            </a:r>
            <a:r>
              <a:rPr lang="en-GB" sz="800" b="1" dirty="0" smtClean="0"/>
              <a:t>the</a:t>
            </a:r>
            <a:r>
              <a:rPr lang="en-GB" sz="800" b="1" dirty="0"/>
              <a:t> </a:t>
            </a:r>
            <a:r>
              <a:rPr lang="en-GB" sz="800" b="1" dirty="0" smtClean="0"/>
              <a:t>WWI</a:t>
            </a:r>
            <a:r>
              <a:rPr lang="en-GB" sz="800" b="1" dirty="0"/>
              <a:t>.</a:t>
            </a:r>
            <a:r>
              <a:rPr lang="en-GB" sz="800" dirty="0"/>
              <a:t> </a:t>
            </a:r>
          </a:p>
          <a:p>
            <a:pPr marL="0" indent="0">
              <a:buNone/>
            </a:pPr>
            <a:r>
              <a:rPr lang="en-GB" sz="800" dirty="0"/>
              <a:t>Author Unknown, see examples via this link: from http://</a:t>
            </a:r>
            <a:r>
              <a:rPr lang="en-GB" sz="800" dirty="0" err="1"/>
              <a:t>gebirgskrieg.heim.at</a:t>
            </a:r>
            <a:r>
              <a:rPr lang="en-GB" sz="800" dirty="0"/>
              <a:t>/5145.htm ,</a:t>
            </a:r>
          </a:p>
        </p:txBody>
      </p:sp>
      <p:pic>
        <p:nvPicPr>
          <p:cNvPr id="3" name="Picture 2" descr="Screen Shot 2019-01-21 at 15.48.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1550" y="971550"/>
            <a:ext cx="3810000" cy="1397000"/>
          </a:xfrm>
          <a:prstGeom prst="rect">
            <a:avLst/>
          </a:prstGeom>
        </p:spPr>
      </p:pic>
      <p:sp>
        <p:nvSpPr>
          <p:cNvPr id="7" name="Content Placeholder 2"/>
          <p:cNvSpPr txBox="1">
            <a:spLocks/>
          </p:cNvSpPr>
          <p:nvPr/>
        </p:nvSpPr>
        <p:spPr>
          <a:xfrm>
            <a:off x="4737100" y="2419350"/>
            <a:ext cx="3854450" cy="65722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800" b="1" dirty="0" smtClean="0"/>
              <a:t>Charlie </a:t>
            </a:r>
            <a:r>
              <a:rPr lang="en-GB" sz="800" b="1" dirty="0" err="1" smtClean="0"/>
              <a:t>Adlard</a:t>
            </a:r>
            <a:r>
              <a:rPr lang="en-GB" sz="800" b="1" dirty="0"/>
              <a:t> </a:t>
            </a:r>
            <a:r>
              <a:rPr lang="en-GB" sz="800" b="1" dirty="0" smtClean="0"/>
              <a:t>and</a:t>
            </a:r>
            <a:r>
              <a:rPr lang="en-GB" sz="800" b="1" dirty="0"/>
              <a:t> </a:t>
            </a:r>
            <a:r>
              <a:rPr lang="en-GB" sz="800" b="1" dirty="0" smtClean="0"/>
              <a:t>Robbie</a:t>
            </a:r>
            <a:r>
              <a:rPr lang="en-GB" sz="800" b="1" dirty="0"/>
              <a:t> </a:t>
            </a:r>
            <a:r>
              <a:rPr lang="en-GB" sz="800" b="1" dirty="0" smtClean="0"/>
              <a:t>Morrison</a:t>
            </a:r>
            <a:r>
              <a:rPr lang="en-GB" sz="800" b="1" dirty="0"/>
              <a:t> </a:t>
            </a:r>
            <a:r>
              <a:rPr lang="en-GB" sz="800" dirty="0" smtClean="0"/>
              <a:t>– </a:t>
            </a:r>
            <a:r>
              <a:rPr lang="en-GB" sz="800" dirty="0"/>
              <a:t>White Death </a:t>
            </a:r>
            <a:br>
              <a:rPr lang="en-GB" sz="800" dirty="0"/>
            </a:br>
            <a:r>
              <a:rPr lang="en-GB" sz="800" dirty="0"/>
              <a:t>@2014. All rights reserved</a:t>
            </a:r>
          </a:p>
        </p:txBody>
      </p:sp>
    </p:spTree>
    <p:extLst>
      <p:ext uri="{BB962C8B-B14F-4D97-AF65-F5344CB8AC3E}">
        <p14:creationId xmlns:p14="http://schemas.microsoft.com/office/powerpoint/2010/main" val="24976769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4" name="Picture 3" descr="ACtivity3pic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9948" y="768350"/>
            <a:ext cx="2802616" cy="3962400"/>
          </a:xfrm>
          <a:prstGeom prst="rect">
            <a:avLst/>
          </a:prstGeom>
        </p:spPr>
      </p:pic>
    </p:spTree>
    <p:extLst>
      <p:ext uri="{BB962C8B-B14F-4D97-AF65-F5344CB8AC3E}">
        <p14:creationId xmlns:p14="http://schemas.microsoft.com/office/powerpoint/2010/main" val="95354909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2" name="Picture 1" descr="ACtivity3pic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5640" y="698500"/>
            <a:ext cx="2811188" cy="3987800"/>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144556208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6" name="Picture 5" descr="ACtivity3pic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6298" y="770635"/>
            <a:ext cx="2802616" cy="3992671"/>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12798143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7" name="Picture 6" descr="ACtivity3pic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8974" y="800906"/>
            <a:ext cx="2819940" cy="3962400"/>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136805643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6" name="Picture 5" descr="ACtivity3pic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2624" y="800905"/>
            <a:ext cx="2774626" cy="3967435"/>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148440248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7" name="Picture 6" descr="ACtivity3pic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2624" y="819149"/>
            <a:ext cx="2774626" cy="3897853"/>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215800936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9" name="Picture 8" descr="ACtivity3pic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3099" y="819149"/>
            <a:ext cx="2751019" cy="3918468"/>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292418801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tivity3blockWAT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01184" cy="649224"/>
          </a:xfrm>
          <a:prstGeom prst="rect">
            <a:avLst/>
          </a:prstGeom>
        </p:spPr>
      </p:pic>
      <p:pic>
        <p:nvPicPr>
          <p:cNvPr id="6" name="Picture 5" descr="ACtivity3pic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7179" y="819148"/>
            <a:ext cx="2751019" cy="3885273"/>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363992892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6526"/>
            <a:ext cx="3755368" cy="2873266"/>
          </a:xfrm>
        </p:spPr>
        <p:txBody>
          <a:bodyPr>
            <a:noAutofit/>
          </a:bodyPr>
          <a:lstStyle/>
          <a:p>
            <a:pPr marL="0" indent="0">
              <a:buNone/>
            </a:pPr>
            <a:r>
              <a:rPr lang="en-GB" sz="1200" b="1" baseline="30000" dirty="0" smtClean="0">
                <a:solidFill>
                  <a:srgbClr val="4A95B9"/>
                </a:solidFill>
              </a:rPr>
              <a:t>Aims(both</a:t>
            </a:r>
            <a:r>
              <a:rPr lang="en-GB" sz="1200" b="1" dirty="0" smtClean="0">
                <a:solidFill>
                  <a:srgbClr val="4A95B9"/>
                </a:solidFill>
              </a:rPr>
              <a:t> </a:t>
            </a:r>
            <a:r>
              <a:rPr lang="en-GB" sz="1200" b="1" baseline="30000" dirty="0" smtClean="0">
                <a:solidFill>
                  <a:srgbClr val="4A95B9"/>
                </a:solidFill>
              </a:rPr>
              <a:t>for Sea Sketch</a:t>
            </a:r>
            <a:r>
              <a:rPr lang="en-GB" sz="1200" b="1" dirty="0" smtClean="0">
                <a:solidFill>
                  <a:srgbClr val="4A95B9"/>
                </a:solidFill>
              </a:rPr>
              <a:t> </a:t>
            </a:r>
            <a:r>
              <a:rPr lang="en-GB" sz="1200" b="1" baseline="30000" dirty="0" smtClean="0">
                <a:solidFill>
                  <a:srgbClr val="4A95B9"/>
                </a:solidFill>
              </a:rPr>
              <a:t>activities</a:t>
            </a:r>
            <a:r>
              <a:rPr lang="en-GB" sz="1200" b="1" baseline="30000" dirty="0">
                <a:solidFill>
                  <a:srgbClr val="4A95B9"/>
                </a:solidFill>
              </a:rPr>
              <a:t> </a:t>
            </a:r>
            <a:r>
              <a:rPr lang="en-GB" sz="1200" b="1" baseline="30000" dirty="0" smtClean="0">
                <a:solidFill>
                  <a:srgbClr val="4A95B9"/>
                </a:solidFill>
              </a:rPr>
              <a:t>I</a:t>
            </a:r>
            <a:r>
              <a:rPr lang="en-GB" sz="1200" b="1" baseline="30000" dirty="0">
                <a:solidFill>
                  <a:srgbClr val="4A95B9"/>
                </a:solidFill>
              </a:rPr>
              <a:t> </a:t>
            </a:r>
            <a:r>
              <a:rPr lang="en-GB" sz="1200" b="1" baseline="30000" dirty="0" smtClean="0">
                <a:solidFill>
                  <a:srgbClr val="4A95B9"/>
                </a:solidFill>
              </a:rPr>
              <a:t>and</a:t>
            </a:r>
            <a:r>
              <a:rPr lang="en-GB" sz="1200" b="1" baseline="30000" dirty="0">
                <a:solidFill>
                  <a:srgbClr val="4A95B9"/>
                </a:solidFill>
              </a:rPr>
              <a:t> </a:t>
            </a:r>
            <a:r>
              <a:rPr lang="en-GB" sz="1200" b="1" baseline="30000" dirty="0" smtClean="0">
                <a:solidFill>
                  <a:srgbClr val="4A95B9"/>
                </a:solidFill>
              </a:rPr>
              <a:t>II</a:t>
            </a:r>
            <a:r>
              <a:rPr lang="en-GB" sz="1200" b="1" baseline="30000" dirty="0">
                <a:solidFill>
                  <a:srgbClr val="4A95B9"/>
                </a:solidFill>
              </a:rPr>
              <a:t>):</a:t>
            </a:r>
            <a:r>
              <a:rPr lang="en-GB" sz="1200" baseline="30000" dirty="0">
                <a:solidFill>
                  <a:srgbClr val="4A95B9"/>
                </a:solidFill>
              </a:rPr>
              <a:t> </a:t>
            </a:r>
            <a:r>
              <a:rPr lang="en-GB" sz="1200" baseline="30000" dirty="0"/>
              <a:t>Students will produce their own creative responses to WWI concerning the lesser-known aspects of WWI; this includes exploring and discussing the existence of a variety of interpretations and opinions of information on the internet (linked to citizenship and media literacy), and the role of British women and nurses in WWI, through a guided writing task including comics creation. They will draw on their understanding of the particular context and their knowledge of the techniques of the requested writing format. </a:t>
            </a:r>
            <a:endParaRPr lang="en-GB" sz="1200" baseline="30000" dirty="0" smtClean="0"/>
          </a:p>
          <a:p>
            <a:pPr marL="0" indent="0">
              <a:buNone/>
            </a:pPr>
            <a:r>
              <a:rPr lang="en-GB" sz="1200" b="1" baseline="30000" dirty="0">
                <a:solidFill>
                  <a:srgbClr val="4A95B9"/>
                </a:solidFill>
              </a:rPr>
              <a:t>Material/</a:t>
            </a:r>
            <a:r>
              <a:rPr lang="en-GB" sz="1200" b="1" baseline="30000" dirty="0" smtClean="0">
                <a:solidFill>
                  <a:srgbClr val="4A95B9"/>
                </a:solidFill>
              </a:rPr>
              <a:t>digital</a:t>
            </a:r>
            <a:r>
              <a:rPr lang="en-GB" sz="1200" b="1" dirty="0" smtClean="0">
                <a:solidFill>
                  <a:srgbClr val="4A95B9"/>
                </a:solidFill>
              </a:rPr>
              <a:t> </a:t>
            </a:r>
            <a:r>
              <a:rPr lang="en-GB" sz="1200" b="1" baseline="30000" dirty="0" smtClean="0">
                <a:solidFill>
                  <a:srgbClr val="4A95B9"/>
                </a:solidFill>
              </a:rPr>
              <a:t>resources:</a:t>
            </a:r>
            <a:r>
              <a:rPr lang="en-GB" sz="1200" b="1" dirty="0" smtClean="0">
                <a:solidFill>
                  <a:srgbClr val="4A95B9"/>
                </a:solidFill>
              </a:rPr>
              <a:t> </a:t>
            </a:r>
            <a:r>
              <a:rPr lang="en-GB" sz="1200" baseline="30000" dirty="0" smtClean="0"/>
              <a:t>Blank </a:t>
            </a:r>
            <a:r>
              <a:rPr lang="en-GB" sz="1200" baseline="30000" dirty="0"/>
              <a:t>pages/notebooks, </a:t>
            </a:r>
            <a:r>
              <a:rPr lang="en-GB" sz="1200" baseline="30000" dirty="0" err="1"/>
              <a:t>wi-fi</a:t>
            </a:r>
            <a:r>
              <a:rPr lang="en-GB" sz="1200" baseline="30000" dirty="0"/>
              <a:t> connection, computer/laptop/tablet access.  </a:t>
            </a:r>
          </a:p>
          <a:p>
            <a:pPr marL="0" indent="0">
              <a:buNone/>
            </a:pPr>
            <a:endParaRPr lang="en-GB" sz="1200" baseline="30000" dirty="0" smtClean="0"/>
          </a:p>
          <a:p>
            <a:pPr marL="0" indent="0">
              <a:buNone/>
            </a:pPr>
            <a:r>
              <a:rPr lang="en-GB" sz="2000" b="1" baseline="30000" dirty="0" smtClean="0"/>
              <a:t>STARTER ACTIVITY   </a:t>
            </a:r>
            <a:endParaRPr lang="en-GB" sz="2000" b="1" baseline="30000" dirty="0"/>
          </a:p>
          <a:p>
            <a:pPr marL="0" indent="0">
              <a:buNone/>
            </a:pPr>
            <a:r>
              <a:rPr lang="en-GB" sz="1200" baseline="30000" dirty="0"/>
              <a:t>Recap literary techniques used in narrative/news: e.g. tone, rhetorical questions, metaphor, simile, personification, alliteration using written matching exercises – the teacher will include suggested narrative devices that she/he wants to test. Best to provide students with examples and links. </a:t>
            </a:r>
          </a:p>
          <a:p>
            <a:pPr marL="0" indent="0">
              <a:buNone/>
            </a:pPr>
            <a:endParaRPr lang="en-GB" sz="1200" baseline="30000" dirty="0"/>
          </a:p>
        </p:txBody>
      </p:sp>
      <p:pic>
        <p:nvPicPr>
          <p:cNvPr id="5" name="Picture 4" descr="Activity1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pic>
        <p:nvPicPr>
          <p:cNvPr id="6" name="Picture 5" descr="SeaSketchI 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48" y="776820"/>
            <a:ext cx="3029712" cy="844296"/>
          </a:xfrm>
          <a:prstGeom prst="rect">
            <a:avLst/>
          </a:prstGeom>
        </p:spPr>
      </p:pic>
      <p:sp>
        <p:nvSpPr>
          <p:cNvPr id="8" name="Content Placeholder 2"/>
          <p:cNvSpPr txBox="1">
            <a:spLocks/>
          </p:cNvSpPr>
          <p:nvPr/>
        </p:nvSpPr>
        <p:spPr>
          <a:xfrm>
            <a:off x="4648199" y="1766526"/>
            <a:ext cx="3937925" cy="319961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b="1" baseline="30000" dirty="0" smtClean="0"/>
              <a:t>INTRODUCTORY ACTIVITY PART I</a:t>
            </a:r>
          </a:p>
          <a:p>
            <a:pPr marL="0" indent="0">
              <a:buNone/>
            </a:pPr>
            <a:r>
              <a:rPr lang="en-GB" sz="1200" b="1" baseline="30000" dirty="0" smtClean="0"/>
              <a:t>ARE </a:t>
            </a:r>
            <a:r>
              <a:rPr lang="en-GB" sz="1200" b="1" baseline="30000" dirty="0"/>
              <a:t>THESE </a:t>
            </a:r>
            <a:r>
              <a:rPr lang="en-GB" sz="1200" b="1" baseline="30000" dirty="0" smtClean="0"/>
              <a:t>LESSER-</a:t>
            </a:r>
            <a:r>
              <a:rPr lang="en-GB" sz="1200" b="1" baseline="30000" dirty="0"/>
              <a:t>KNOWN FACTS ABOUT WWI?  </a:t>
            </a:r>
          </a:p>
          <a:p>
            <a:pPr marL="0" indent="0">
              <a:buNone/>
            </a:pPr>
            <a:r>
              <a:rPr lang="en-GB" sz="1200" b="1" baseline="30000" dirty="0" smtClean="0">
                <a:solidFill>
                  <a:srgbClr val="4A95B9"/>
                </a:solidFill>
              </a:rPr>
              <a:t>Students</a:t>
            </a:r>
            <a:r>
              <a:rPr lang="en-GB" sz="1200" b="1" dirty="0" smtClean="0">
                <a:solidFill>
                  <a:srgbClr val="4A95B9"/>
                </a:solidFill>
              </a:rPr>
              <a:t> </a:t>
            </a:r>
            <a:r>
              <a:rPr lang="en-GB" sz="1200" b="1" baseline="30000" dirty="0" smtClean="0">
                <a:solidFill>
                  <a:srgbClr val="4A95B9"/>
                </a:solidFill>
              </a:rPr>
              <a:t>will</a:t>
            </a:r>
            <a:r>
              <a:rPr lang="en-GB" sz="1200" b="1" baseline="30000" dirty="0">
                <a:solidFill>
                  <a:srgbClr val="4A95B9"/>
                </a:solidFill>
              </a:rPr>
              <a:t> </a:t>
            </a:r>
            <a:r>
              <a:rPr lang="en-GB" sz="1200" b="1" baseline="30000" dirty="0" smtClean="0">
                <a:solidFill>
                  <a:srgbClr val="4A95B9"/>
                </a:solidFill>
              </a:rPr>
              <a:t>be</a:t>
            </a:r>
            <a:r>
              <a:rPr lang="en-GB" sz="1200" b="1" dirty="0" smtClean="0">
                <a:solidFill>
                  <a:srgbClr val="4A95B9"/>
                </a:solidFill>
              </a:rPr>
              <a:t> </a:t>
            </a:r>
            <a:r>
              <a:rPr lang="en-GB" sz="1200" b="1" baseline="30000" dirty="0" smtClean="0">
                <a:solidFill>
                  <a:srgbClr val="4A95B9"/>
                </a:solidFill>
              </a:rPr>
              <a:t>assigned</a:t>
            </a:r>
            <a:r>
              <a:rPr lang="en-GB" sz="1200" b="1" baseline="30000" dirty="0">
                <a:solidFill>
                  <a:srgbClr val="4A95B9"/>
                </a:solidFill>
              </a:rPr>
              <a:t> </a:t>
            </a:r>
            <a:r>
              <a:rPr lang="en-GB" sz="1200" b="1" baseline="30000" dirty="0" smtClean="0">
                <a:solidFill>
                  <a:srgbClr val="4A95B9"/>
                </a:solidFill>
              </a:rPr>
              <a:t>a</a:t>
            </a:r>
            <a:r>
              <a:rPr lang="en-GB" sz="1200" b="1" baseline="30000" dirty="0">
                <a:solidFill>
                  <a:srgbClr val="4A95B9"/>
                </a:solidFill>
              </a:rPr>
              <a:t> </a:t>
            </a:r>
            <a:r>
              <a:rPr lang="en-GB" sz="1200" b="1" baseline="30000" dirty="0" smtClean="0">
                <a:solidFill>
                  <a:srgbClr val="4A95B9"/>
                </a:solidFill>
              </a:rPr>
              <a:t>limited</a:t>
            </a:r>
            <a:r>
              <a:rPr lang="en-GB" sz="1200" b="1" baseline="30000" dirty="0">
                <a:solidFill>
                  <a:srgbClr val="4A95B9"/>
                </a:solidFill>
              </a:rPr>
              <a:t> </a:t>
            </a:r>
            <a:r>
              <a:rPr lang="en-GB" sz="1200" b="1" baseline="30000" dirty="0" smtClean="0">
                <a:solidFill>
                  <a:srgbClr val="4A95B9"/>
                </a:solidFill>
              </a:rPr>
              <a:t>time</a:t>
            </a:r>
            <a:r>
              <a:rPr lang="en-GB" sz="1200" b="1" baseline="30000" dirty="0">
                <a:solidFill>
                  <a:srgbClr val="4A95B9"/>
                </a:solidFill>
              </a:rPr>
              <a:t> </a:t>
            </a:r>
            <a:r>
              <a:rPr lang="en-GB" sz="1200" b="1" baseline="30000" dirty="0" smtClean="0">
                <a:solidFill>
                  <a:srgbClr val="4A95B9"/>
                </a:solidFill>
              </a:rPr>
              <a:t>for</a:t>
            </a:r>
            <a:r>
              <a:rPr lang="en-GB" sz="1200" b="1" baseline="30000" dirty="0">
                <a:solidFill>
                  <a:srgbClr val="4A95B9"/>
                </a:solidFill>
              </a:rPr>
              <a:t> </a:t>
            </a:r>
            <a:r>
              <a:rPr lang="en-GB" sz="1200" b="1" baseline="30000" dirty="0" smtClean="0">
                <a:solidFill>
                  <a:srgbClr val="4A95B9"/>
                </a:solidFill>
              </a:rPr>
              <a:t>searching</a:t>
            </a:r>
            <a:r>
              <a:rPr lang="en-GB" sz="1200" b="1" baseline="30000" dirty="0">
                <a:solidFill>
                  <a:srgbClr val="4A95B9"/>
                </a:solidFill>
              </a:rPr>
              <a:t> </a:t>
            </a:r>
            <a:r>
              <a:rPr lang="en-GB" sz="1200" b="1" baseline="30000" dirty="0" smtClean="0">
                <a:solidFill>
                  <a:srgbClr val="4A95B9"/>
                </a:solidFill>
              </a:rPr>
              <a:t>the</a:t>
            </a:r>
            <a:r>
              <a:rPr lang="en-GB" sz="1200" b="1" baseline="30000" dirty="0">
                <a:solidFill>
                  <a:srgbClr val="4A95B9"/>
                </a:solidFill>
              </a:rPr>
              <a:t> </a:t>
            </a:r>
            <a:r>
              <a:rPr lang="en-GB" sz="1200" b="1" baseline="30000" dirty="0" smtClean="0">
                <a:solidFill>
                  <a:srgbClr val="4A95B9"/>
                </a:solidFill>
              </a:rPr>
              <a:t>internet,</a:t>
            </a:r>
            <a:r>
              <a:rPr lang="en-GB" sz="1200" b="1" dirty="0" smtClean="0">
                <a:solidFill>
                  <a:srgbClr val="4A95B9"/>
                </a:solidFill>
              </a:rPr>
              <a:t> </a:t>
            </a:r>
            <a:r>
              <a:rPr lang="en-GB" sz="1200" b="1" baseline="30000" dirty="0" smtClean="0">
                <a:solidFill>
                  <a:srgbClr val="4A95B9"/>
                </a:solidFill>
              </a:rPr>
              <a:t>with</a:t>
            </a:r>
            <a:r>
              <a:rPr lang="en-GB" sz="1200" b="1" baseline="30000" dirty="0">
                <a:solidFill>
                  <a:srgbClr val="4A95B9"/>
                </a:solidFill>
              </a:rPr>
              <a:t> </a:t>
            </a:r>
            <a:r>
              <a:rPr lang="en-GB" sz="1200" b="1" baseline="30000" dirty="0" smtClean="0">
                <a:solidFill>
                  <a:srgbClr val="4A95B9"/>
                </a:solidFill>
              </a:rPr>
              <a:t>the</a:t>
            </a:r>
            <a:r>
              <a:rPr lang="en-GB" sz="1200" b="1" baseline="30000" dirty="0">
                <a:solidFill>
                  <a:srgbClr val="4A95B9"/>
                </a:solidFill>
              </a:rPr>
              <a:t> </a:t>
            </a:r>
            <a:r>
              <a:rPr lang="en-GB" sz="1200" b="1" baseline="30000" dirty="0" smtClean="0">
                <a:solidFill>
                  <a:srgbClr val="4A95B9"/>
                </a:solidFill>
              </a:rPr>
              <a:t>aim</a:t>
            </a:r>
            <a:r>
              <a:rPr lang="en-GB" sz="1200" b="1" baseline="30000" dirty="0">
                <a:solidFill>
                  <a:srgbClr val="4A95B9"/>
                </a:solidFill>
              </a:rPr>
              <a:t> </a:t>
            </a:r>
            <a:r>
              <a:rPr lang="en-GB" sz="1200" b="1" baseline="30000" dirty="0" smtClean="0">
                <a:solidFill>
                  <a:srgbClr val="4A95B9"/>
                </a:solidFill>
              </a:rPr>
              <a:t>to</a:t>
            </a:r>
            <a:r>
              <a:rPr lang="en-GB" sz="1200" b="1" baseline="30000" dirty="0">
                <a:solidFill>
                  <a:srgbClr val="4A95B9"/>
                </a:solidFill>
              </a:rPr>
              <a:t> </a:t>
            </a:r>
            <a:r>
              <a:rPr lang="en-GB" sz="1200" b="1" baseline="30000" dirty="0" smtClean="0">
                <a:solidFill>
                  <a:srgbClr val="4A95B9"/>
                </a:solidFill>
              </a:rPr>
              <a:t>answer</a:t>
            </a:r>
            <a:r>
              <a:rPr lang="en-GB" sz="1200" b="1" baseline="30000" dirty="0">
                <a:solidFill>
                  <a:srgbClr val="4A95B9"/>
                </a:solidFill>
              </a:rPr>
              <a:t> </a:t>
            </a:r>
            <a:r>
              <a:rPr lang="en-GB" sz="1200" b="1" baseline="30000" dirty="0" smtClean="0">
                <a:solidFill>
                  <a:srgbClr val="4A95B9"/>
                </a:solidFill>
              </a:rPr>
              <a:t>these</a:t>
            </a:r>
            <a:r>
              <a:rPr lang="en-GB" sz="1200" b="1" baseline="30000" dirty="0">
                <a:solidFill>
                  <a:srgbClr val="4A95B9"/>
                </a:solidFill>
              </a:rPr>
              <a:t> </a:t>
            </a:r>
            <a:r>
              <a:rPr lang="en-GB" sz="1200" b="1" baseline="30000" dirty="0" smtClean="0">
                <a:solidFill>
                  <a:srgbClr val="4A95B9"/>
                </a:solidFill>
              </a:rPr>
              <a:t>questions</a:t>
            </a:r>
            <a:r>
              <a:rPr lang="en-GB" sz="1200" b="1" baseline="30000" dirty="0">
                <a:solidFill>
                  <a:srgbClr val="4A95B9"/>
                </a:solidFill>
              </a:rPr>
              <a:t> </a:t>
            </a:r>
            <a:r>
              <a:rPr lang="en-GB" sz="1200" b="1" baseline="30000" dirty="0" smtClean="0">
                <a:solidFill>
                  <a:srgbClr val="4A95B9"/>
                </a:solidFill>
              </a:rPr>
              <a:t>that</a:t>
            </a:r>
            <a:r>
              <a:rPr lang="en-GB" sz="1200" b="1" baseline="30000" dirty="0">
                <a:solidFill>
                  <a:srgbClr val="4A95B9"/>
                </a:solidFill>
              </a:rPr>
              <a:t> </a:t>
            </a:r>
            <a:r>
              <a:rPr lang="en-GB" sz="1200" b="1" baseline="30000" dirty="0" smtClean="0">
                <a:solidFill>
                  <a:srgbClr val="4A95B9"/>
                </a:solidFill>
              </a:rPr>
              <a:t>they</a:t>
            </a:r>
            <a:r>
              <a:rPr lang="en-GB" sz="1200" b="1" baseline="30000" dirty="0">
                <a:solidFill>
                  <a:srgbClr val="4A95B9"/>
                </a:solidFill>
              </a:rPr>
              <a:t> </a:t>
            </a:r>
            <a:r>
              <a:rPr lang="en-GB" sz="1200" b="1" baseline="30000" dirty="0" smtClean="0">
                <a:solidFill>
                  <a:srgbClr val="4A95B9"/>
                </a:solidFill>
              </a:rPr>
              <a:t>will</a:t>
            </a:r>
            <a:r>
              <a:rPr lang="en-GB" sz="1200" b="1" baseline="30000" dirty="0">
                <a:solidFill>
                  <a:srgbClr val="4A95B9"/>
                </a:solidFill>
              </a:rPr>
              <a:t> </a:t>
            </a:r>
            <a:r>
              <a:rPr lang="en-GB" sz="1200" b="1" baseline="30000" dirty="0" smtClean="0">
                <a:solidFill>
                  <a:srgbClr val="4A95B9"/>
                </a:solidFill>
              </a:rPr>
              <a:t>discuss</a:t>
            </a:r>
            <a:r>
              <a:rPr lang="en-GB" sz="1200" b="1" baseline="30000" dirty="0">
                <a:solidFill>
                  <a:srgbClr val="4A95B9"/>
                </a:solidFill>
              </a:rPr>
              <a:t> </a:t>
            </a:r>
            <a:r>
              <a:rPr lang="en-GB" sz="1200" b="1" baseline="30000" dirty="0" smtClean="0">
                <a:solidFill>
                  <a:srgbClr val="4A95B9"/>
                </a:solidFill>
              </a:rPr>
              <a:t>with</a:t>
            </a:r>
            <a:r>
              <a:rPr lang="en-GB" sz="1200" b="1" baseline="30000" dirty="0">
                <a:solidFill>
                  <a:srgbClr val="4A95B9"/>
                </a:solidFill>
              </a:rPr>
              <a:t> </a:t>
            </a:r>
            <a:r>
              <a:rPr lang="en-GB" sz="1200" b="1" baseline="30000" dirty="0" smtClean="0">
                <a:solidFill>
                  <a:srgbClr val="4A95B9"/>
                </a:solidFill>
              </a:rPr>
              <a:t>the</a:t>
            </a:r>
            <a:r>
              <a:rPr lang="en-GB" sz="1200" b="1" baseline="30000" dirty="0">
                <a:solidFill>
                  <a:srgbClr val="4A95B9"/>
                </a:solidFill>
              </a:rPr>
              <a:t> </a:t>
            </a:r>
            <a:r>
              <a:rPr lang="en-GB" sz="1200" b="1" baseline="30000" dirty="0" smtClean="0">
                <a:solidFill>
                  <a:srgbClr val="4A95B9"/>
                </a:solidFill>
              </a:rPr>
              <a:t>teacher</a:t>
            </a:r>
            <a:br>
              <a:rPr lang="en-GB" sz="1200" b="1" baseline="30000" dirty="0" smtClean="0">
                <a:solidFill>
                  <a:srgbClr val="4A95B9"/>
                </a:solidFill>
              </a:rPr>
            </a:br>
            <a:r>
              <a:rPr lang="en-GB" sz="1200" b="1" baseline="30000" dirty="0" smtClean="0">
                <a:solidFill>
                  <a:srgbClr val="4A95B9"/>
                </a:solidFill>
              </a:rPr>
              <a:t>and peers:</a:t>
            </a:r>
            <a:r>
              <a:rPr lang="en-GB" sz="1200" baseline="30000" dirty="0" smtClean="0">
                <a:solidFill>
                  <a:srgbClr val="4A95B9"/>
                </a:solidFill>
              </a:rPr>
              <a:t> </a:t>
            </a:r>
            <a:endParaRPr lang="en-GB" sz="1200" baseline="30000" dirty="0">
              <a:solidFill>
                <a:srgbClr val="4A95B9"/>
              </a:solidFill>
            </a:endParaRPr>
          </a:p>
          <a:p>
            <a:pPr marL="207450" indent="-171450">
              <a:spcBef>
                <a:spcPts val="600"/>
              </a:spcBef>
            </a:pPr>
            <a:r>
              <a:rPr lang="en-GB" sz="1200" baseline="30000" dirty="0" smtClean="0"/>
              <a:t>What </a:t>
            </a:r>
            <a:r>
              <a:rPr lang="en-GB" sz="1200" baseline="30000" dirty="0"/>
              <a:t>were Britain’s war casualties relative to its population in WWI</a:t>
            </a:r>
            <a:r>
              <a:rPr lang="en-GB" sz="1200" baseline="30000" dirty="0" smtClean="0"/>
              <a:t>?</a:t>
            </a:r>
          </a:p>
          <a:p>
            <a:pPr marL="207450" indent="-171450">
              <a:spcBef>
                <a:spcPts val="600"/>
              </a:spcBef>
            </a:pPr>
            <a:r>
              <a:rPr lang="en-GB" sz="1200" baseline="30000" dirty="0" smtClean="0"/>
              <a:t>What </a:t>
            </a:r>
            <a:r>
              <a:rPr lang="en-GB" sz="1200" baseline="30000" dirty="0"/>
              <a:t>about other countries?  </a:t>
            </a:r>
          </a:p>
          <a:p>
            <a:pPr marL="207450" indent="-171450">
              <a:spcBef>
                <a:spcPts val="600"/>
              </a:spcBef>
            </a:pPr>
            <a:r>
              <a:rPr lang="en-GB" sz="1200" baseline="30000" dirty="0" smtClean="0"/>
              <a:t>Are </a:t>
            </a:r>
            <a:r>
              <a:rPr lang="en-GB" sz="1200" baseline="30000" dirty="0"/>
              <a:t>there any reliable sources to find these figures (clue: different sources offer different suggestions)? How do we know if a source is reliable? Can we trust the reliability of everything we read on the internet and media? (best to research and explore various resources showing various points of view and compare). </a:t>
            </a:r>
          </a:p>
          <a:p>
            <a:pPr marL="207450" indent="-171450">
              <a:spcBef>
                <a:spcPts val="600"/>
              </a:spcBef>
            </a:pPr>
            <a:r>
              <a:rPr lang="en-GB" sz="1200" baseline="30000" dirty="0" smtClean="0"/>
              <a:t>What </a:t>
            </a:r>
            <a:r>
              <a:rPr lang="en-GB" sz="1200" baseline="30000" dirty="0"/>
              <a:t>was the role of women in WWI? </a:t>
            </a:r>
          </a:p>
          <a:p>
            <a:pPr marL="207450" indent="-171450">
              <a:spcBef>
                <a:spcPts val="600"/>
              </a:spcBef>
            </a:pPr>
            <a:r>
              <a:rPr lang="en-GB" sz="1200" baseline="30000" dirty="0" smtClean="0"/>
              <a:t>Who </a:t>
            </a:r>
            <a:r>
              <a:rPr lang="en-GB" sz="1200" baseline="30000" dirty="0"/>
              <a:t>was the only enlisted British woman soldier to serve in WWI (Flora </a:t>
            </a:r>
            <a:r>
              <a:rPr lang="en-GB" sz="1200" baseline="30000" dirty="0" err="1"/>
              <a:t>Sandes</a:t>
            </a:r>
            <a:r>
              <a:rPr lang="en-GB" sz="1200" baseline="30000" dirty="0"/>
              <a:t>)? </a:t>
            </a:r>
          </a:p>
          <a:p>
            <a:pPr marL="207450" indent="-171450">
              <a:spcBef>
                <a:spcPts val="600"/>
              </a:spcBef>
            </a:pPr>
            <a:r>
              <a:rPr lang="en-GB" sz="1200" baseline="30000" dirty="0" smtClean="0"/>
              <a:t>Who </a:t>
            </a:r>
            <a:r>
              <a:rPr lang="en-GB" sz="1200" baseline="30000" dirty="0"/>
              <a:t>were notable British nurses in WWI (examples: Edith Cavell, Edith E. Appleton, Elsie </a:t>
            </a:r>
            <a:r>
              <a:rPr lang="en-GB" sz="1200" baseline="30000" dirty="0" err="1"/>
              <a:t>Inglis</a:t>
            </a:r>
            <a:r>
              <a:rPr lang="en-GB" sz="1200" baseline="30000" dirty="0"/>
              <a:t>, Vera </a:t>
            </a:r>
            <a:r>
              <a:rPr lang="en-GB" sz="1200" baseline="30000" dirty="0" err="1"/>
              <a:t>Brittain</a:t>
            </a:r>
            <a:r>
              <a:rPr lang="en-GB" sz="1200" baseline="30000" dirty="0"/>
              <a:t>)? </a:t>
            </a:r>
          </a:p>
          <a:p>
            <a:pPr marL="207450" indent="-171450">
              <a:spcBef>
                <a:spcPts val="600"/>
              </a:spcBef>
            </a:pPr>
            <a:r>
              <a:rPr lang="en-GB" sz="1200" baseline="30000" dirty="0" smtClean="0"/>
              <a:t>What </a:t>
            </a:r>
            <a:r>
              <a:rPr lang="en-GB" sz="1200" baseline="30000" dirty="0"/>
              <a:t>did they do? </a:t>
            </a:r>
          </a:p>
          <a:p>
            <a:pPr marL="207450" indent="-171450">
              <a:spcBef>
                <a:spcPts val="600"/>
              </a:spcBef>
            </a:pPr>
            <a:r>
              <a:rPr lang="en-GB" sz="1200" baseline="30000" dirty="0" smtClean="0"/>
              <a:t>What </a:t>
            </a:r>
            <a:r>
              <a:rPr lang="en-GB" sz="1200" baseline="30000" dirty="0"/>
              <a:t>makes all those WWI women worth remembering? </a:t>
            </a:r>
          </a:p>
        </p:txBody>
      </p:sp>
      <p:pic>
        <p:nvPicPr>
          <p:cNvPr id="9" name="Picture 8" descr="home-icon2.png">
            <a:hlinkClick r:id="rId4" action="ppaction://hlinksldjump"/>
          </p:cNvPr>
          <p:cNvPicPr>
            <a:picLocks noChangeAspect="1"/>
          </p:cNvPicPr>
          <p:nvPr/>
        </p:nvPicPr>
        <p:blipFill>
          <a:blip r:embed="rId5">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spTree>
    <p:extLst>
      <p:ext uri="{BB962C8B-B14F-4D97-AF65-F5344CB8AC3E}">
        <p14:creationId xmlns:p14="http://schemas.microsoft.com/office/powerpoint/2010/main" val="405391307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7" name="Picture 6" descr="ACtivity3pic1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0898" y="768350"/>
            <a:ext cx="2775094" cy="3962400"/>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22450412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6" name="Picture 5" descr="ACtivity3pic2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8198" y="768349"/>
            <a:ext cx="2775094" cy="3920925"/>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227841838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7" name="Picture 6" descr="ACtivity3pic3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1848" y="751586"/>
            <a:ext cx="2820802" cy="3994558"/>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283470671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6" name="Picture 5" descr="ACtivity3pic4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4548" y="751586"/>
            <a:ext cx="2808970" cy="3994558"/>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366027515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7" name="Picture 6" descr="ACtivity3pic5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9234" y="751586"/>
            <a:ext cx="2814240" cy="3994558"/>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327444598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6" name="Picture 5" descr="ACtivity3pic6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1934" y="783744"/>
            <a:ext cx="2800034" cy="3962400"/>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127113792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7" name="Picture 6" descr="ACtivity3pic7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5739" y="751586"/>
            <a:ext cx="2821778" cy="3994558"/>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405291136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ity3WAT 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33772" cy="649224"/>
          </a:xfrm>
          <a:prstGeom prst="rect">
            <a:avLst/>
          </a:prstGeom>
        </p:spPr>
      </p:pic>
      <p:pic>
        <p:nvPicPr>
          <p:cNvPr id="6" name="Picture 5" descr="ACtivity3pic8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7639" y="751586"/>
            <a:ext cx="2841687" cy="3994558"/>
          </a:xfrm>
          <a:prstGeom prst="rect">
            <a:avLst/>
          </a:prstGeom>
        </p:spPr>
      </p:pic>
      <p:sp>
        <p:nvSpPr>
          <p:cNvPr id="5" name="Content Placeholder 2"/>
          <p:cNvSpPr txBox="1">
            <a:spLocks/>
          </p:cNvSpPr>
          <p:nvPr/>
        </p:nvSpPr>
        <p:spPr>
          <a:xfrm>
            <a:off x="6106907" y="4428236"/>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Robbie</a:t>
            </a:r>
            <a:r>
              <a:rPr lang="en-GB" sz="1000" b="1" baseline="30000" dirty="0"/>
              <a:t> </a:t>
            </a:r>
            <a:r>
              <a:rPr lang="en-GB" sz="1000" b="1" baseline="30000" dirty="0" smtClean="0"/>
              <a:t>Morrison</a:t>
            </a:r>
            <a:r>
              <a:rPr lang="en-GB" sz="1000" b="1" baseline="30000" dirty="0"/>
              <a:t> </a:t>
            </a:r>
            <a:r>
              <a:rPr lang="en-GB" sz="1000" b="1" baseline="30000" dirty="0" smtClean="0"/>
              <a:t>&amp;</a:t>
            </a:r>
            <a:r>
              <a:rPr lang="en-GB" sz="1000" b="1" baseline="30000" dirty="0"/>
              <a:t> </a:t>
            </a:r>
            <a:r>
              <a:rPr lang="en-GB" sz="1000" b="1" baseline="30000" dirty="0" smtClean="0"/>
              <a:t>Charlie</a:t>
            </a:r>
            <a:r>
              <a:rPr lang="en-GB" sz="1000" b="1" baseline="30000" dirty="0"/>
              <a:t> </a:t>
            </a:r>
            <a:r>
              <a:rPr lang="en-GB" sz="1000" b="1" baseline="30000" dirty="0" err="1" smtClean="0"/>
              <a:t>Adlard</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404187743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6526"/>
            <a:ext cx="3295650" cy="2873266"/>
          </a:xfrm>
        </p:spPr>
        <p:txBody>
          <a:bodyPr>
            <a:noAutofit/>
          </a:bodyPr>
          <a:lstStyle/>
          <a:p>
            <a:pPr marL="0" indent="0">
              <a:buNone/>
            </a:pPr>
            <a:r>
              <a:rPr lang="en-GB" sz="1200" b="1" baseline="30000" dirty="0" smtClean="0">
                <a:solidFill>
                  <a:srgbClr val="4A95B9"/>
                </a:solidFill>
              </a:rPr>
              <a:t>Aims:</a:t>
            </a:r>
            <a:r>
              <a:rPr lang="en-GB" sz="1200" baseline="30000" dirty="0" smtClean="0">
                <a:solidFill>
                  <a:srgbClr val="4A95B9"/>
                </a:solidFill>
              </a:rPr>
              <a:t> </a:t>
            </a:r>
            <a:r>
              <a:rPr lang="en-GB" sz="1200" baseline="30000" dirty="0"/>
              <a:t>students will produce their own individual creative responses to WWI in relation to the complexities and multiplicity of diverse human experiences in war and peace, the inter-connectedness between women’s suffrage and WWI, the meaning and consequences surrounding any nation’s blockade and sanctions, the post-war campaign by </a:t>
            </a:r>
            <a:r>
              <a:rPr lang="en-GB" sz="1200" baseline="30000" dirty="0" err="1"/>
              <a:t>Emmeline</a:t>
            </a:r>
            <a:r>
              <a:rPr lang="en-GB" sz="1200" baseline="30000" dirty="0"/>
              <a:t> </a:t>
            </a:r>
            <a:r>
              <a:rPr lang="en-GB" sz="1200" baseline="30000" dirty="0" err="1"/>
              <a:t>Pethick</a:t>
            </a:r>
            <a:r>
              <a:rPr lang="en-GB" sz="1200" baseline="30000" dirty="0"/>
              <a:t>-Lawrence</a:t>
            </a:r>
            <a:r>
              <a:rPr lang="en-GB" sz="1200" baseline="30000" dirty="0" smtClean="0"/>
              <a:t>, and </a:t>
            </a:r>
            <a:r>
              <a:rPr lang="en-GB" sz="1200" baseline="30000" dirty="0"/>
              <a:t>other vocabulary and literacy goals in this lesson. </a:t>
            </a:r>
          </a:p>
          <a:p>
            <a:pPr marL="0" indent="0">
              <a:buNone/>
            </a:pPr>
            <a:endParaRPr lang="en-GB" sz="1200" baseline="30000" dirty="0" smtClean="0"/>
          </a:p>
          <a:p>
            <a:pPr marL="0" indent="0">
              <a:buNone/>
            </a:pPr>
            <a:r>
              <a:rPr lang="en-GB" sz="2000" b="1" baseline="30000" dirty="0" smtClean="0"/>
              <a:t>STARTER ACTIVITY</a:t>
            </a:r>
          </a:p>
          <a:p>
            <a:pPr marL="0" indent="0">
              <a:buNone/>
            </a:pPr>
            <a:r>
              <a:rPr lang="en-GB" sz="1200" baseline="30000" dirty="0"/>
              <a:t>Recap literary techniques used in narrative writing: e.g. tone, rhetorical questions, metaphor, simile, personification, alliteration using written matching exercise.  Present the vocabulary list linked to this activity: see the list in the Teacher Support (TS) section. Decide which aspects of writing and reading to focus on and which curriculum aspects to assess.  </a:t>
            </a:r>
          </a:p>
          <a:p>
            <a:pPr marL="0" indent="0">
              <a:buNone/>
            </a:pPr>
            <a:endParaRPr lang="en-GB" sz="1200" b="1" baseline="30000" dirty="0" smtClean="0"/>
          </a:p>
        </p:txBody>
      </p:sp>
      <p:sp>
        <p:nvSpPr>
          <p:cNvPr id="8" name="Content Placeholder 2"/>
          <p:cNvSpPr txBox="1">
            <a:spLocks/>
          </p:cNvSpPr>
          <p:nvPr/>
        </p:nvSpPr>
        <p:spPr>
          <a:xfrm>
            <a:off x="4298950" y="1765256"/>
            <a:ext cx="4279900" cy="319961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b="1" baseline="30000" dirty="0" smtClean="0"/>
              <a:t>OPENING ACTIVITY:</a:t>
            </a:r>
            <a:br>
              <a:rPr lang="en-GB" sz="2000" b="1" baseline="30000" dirty="0" smtClean="0"/>
            </a:br>
            <a:r>
              <a:rPr lang="en-GB" sz="1000" b="1" dirty="0" smtClean="0"/>
              <a:t>PART 1: FASHION, EMMELINE &amp; THE END OF WAR</a:t>
            </a:r>
            <a:br>
              <a:rPr lang="en-GB" sz="1000" b="1" dirty="0" smtClean="0"/>
            </a:br>
            <a:r>
              <a:rPr lang="en-GB" sz="1000" b="1" dirty="0" smtClean="0"/>
              <a:t>  </a:t>
            </a:r>
            <a:endParaRPr lang="en-GB" sz="1000" b="1" dirty="0" smtClean="0"/>
          </a:p>
          <a:p>
            <a:pPr marL="162000" indent="-162000"/>
            <a:r>
              <a:rPr lang="en-GB" sz="1200" baseline="30000" dirty="0" smtClean="0"/>
              <a:t>Ask </a:t>
            </a:r>
            <a:r>
              <a:rPr lang="en-GB" sz="1200" baseline="30000" dirty="0"/>
              <a:t>students if they can name any suffragist person and what their role in the British society was/still is. Pass around a few prints of </a:t>
            </a:r>
            <a:r>
              <a:rPr lang="en-GB" sz="1200" baseline="30000" dirty="0" err="1"/>
              <a:t>Emmeline</a:t>
            </a:r>
            <a:r>
              <a:rPr lang="en-GB" sz="1200" baseline="30000" dirty="0"/>
              <a:t> </a:t>
            </a:r>
            <a:r>
              <a:rPr lang="en-GB" sz="1200" baseline="30000" dirty="0" err="1"/>
              <a:t>Pethick</a:t>
            </a:r>
            <a:r>
              <a:rPr lang="en-GB" sz="1200" baseline="30000" dirty="0"/>
              <a:t>-Lawrence’s photographs, Frederick </a:t>
            </a:r>
            <a:r>
              <a:rPr lang="en-GB" sz="1200" baseline="30000" dirty="0" err="1"/>
              <a:t>Pethick</a:t>
            </a:r>
            <a:r>
              <a:rPr lang="en-GB" sz="1200" baseline="30000" dirty="0"/>
              <a:t>-Lawrence’s photograph, and any suffragists (many are available on Wikimedia Commons). </a:t>
            </a:r>
            <a:r>
              <a:rPr lang="en-GB" sz="1200" baseline="30000" dirty="0" smtClean="0"/>
              <a:t/>
            </a:r>
            <a:br>
              <a:rPr lang="en-GB" sz="1200" baseline="30000" dirty="0" smtClean="0"/>
            </a:br>
            <a:r>
              <a:rPr lang="en-GB" sz="1200" baseline="30000" dirty="0"/>
              <a:t>Ask the students to describe the clothes the women and men of the era are wearing. Ask them to check on the internet, and try to draw a woman’s or man’s outfit from the pre-WWI war period. They can also draw various objects of the era, of their choice. </a:t>
            </a:r>
            <a:r>
              <a:rPr lang="en-GB" sz="1200" baseline="30000" dirty="0" err="1"/>
              <a:t>Emmeline</a:t>
            </a:r>
            <a:r>
              <a:rPr lang="en-GB" sz="1200" baseline="30000" dirty="0"/>
              <a:t> </a:t>
            </a:r>
            <a:r>
              <a:rPr lang="en-GB" sz="1200" baseline="30000" dirty="0" err="1"/>
              <a:t>Pethick</a:t>
            </a:r>
            <a:r>
              <a:rPr lang="en-GB" sz="1200" baseline="30000" dirty="0"/>
              <a:t>-Lawrence and her husband were part of the social movement to grant women the right to vote. Discuss why it is important and necessary that all diverse people (e.g. all genders, races, ability, ethnic groups) are seen and treated as equal in a society, by society members and by law. </a:t>
            </a:r>
            <a:endParaRPr lang="en-GB" sz="1200" baseline="30000" dirty="0"/>
          </a:p>
          <a:p>
            <a:pPr marL="162000" indent="-162000"/>
            <a:r>
              <a:rPr lang="en-GB" sz="1200" baseline="30000" dirty="0" smtClean="0"/>
              <a:t>Ask </a:t>
            </a:r>
            <a:r>
              <a:rPr lang="en-GB" sz="1200" baseline="30000" dirty="0"/>
              <a:t>students if they know how many months or days passed between the Armistice was declared and The Representation of the Peoples Act passed that gave women the right to vote (11 November 2018 and 5 February 2018; The Parliament (Qualification of Women) Act was passed on 21 November allowing women to stand for Parliament, hence 11 days separate Armistice and Qualification of Women Act). In what ways are these historical events connected?</a:t>
            </a:r>
          </a:p>
        </p:txBody>
      </p:sp>
      <p:pic>
        <p:nvPicPr>
          <p:cNvPr id="4" name="Picture 3" descr="Activity4 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5708" cy="649224"/>
          </a:xfrm>
          <a:prstGeom prst="rect">
            <a:avLst/>
          </a:prstGeom>
        </p:spPr>
      </p:pic>
      <p:pic>
        <p:nvPicPr>
          <p:cNvPr id="9" name="Picture 8" descr="Make GermanyPaytex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48" y="785876"/>
            <a:ext cx="4151376" cy="845820"/>
          </a:xfrm>
          <a:prstGeom prst="rect">
            <a:avLst/>
          </a:prstGeom>
        </p:spPr>
      </p:pic>
    </p:spTree>
    <p:extLst>
      <p:ext uri="{BB962C8B-B14F-4D97-AF65-F5344CB8AC3E}">
        <p14:creationId xmlns:p14="http://schemas.microsoft.com/office/powerpoint/2010/main" val="322518961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a:spLocks noGrp="1"/>
          </p:cNvSpPr>
          <p:nvPr>
            <p:ph idx="1"/>
          </p:nvPr>
        </p:nvSpPr>
        <p:spPr>
          <a:xfrm>
            <a:off x="457200" y="1225550"/>
            <a:ext cx="3149600" cy="2343150"/>
          </a:xfrm>
        </p:spPr>
        <p:txBody>
          <a:bodyPr>
            <a:noAutofit/>
          </a:bodyPr>
          <a:lstStyle/>
          <a:p>
            <a:pPr marL="0" indent="0">
              <a:buNone/>
            </a:pPr>
            <a:r>
              <a:rPr lang="en-GB" sz="1600" b="1" baseline="30000" dirty="0" smtClean="0"/>
              <a:t>Part 2</a:t>
            </a:r>
            <a:r>
              <a:rPr lang="en-GB" sz="1600" b="1" baseline="30000" dirty="0" smtClean="0"/>
              <a:t>: setting the scene for the main activity</a:t>
            </a:r>
            <a:endParaRPr lang="en-GB" sz="1600" b="1" baseline="30000" dirty="0"/>
          </a:p>
          <a:p>
            <a:pPr marL="162000" indent="-162000"/>
            <a:r>
              <a:rPr lang="en-GB" sz="1200" baseline="30000" dirty="0" smtClean="0"/>
              <a:t>What </a:t>
            </a:r>
            <a:r>
              <a:rPr lang="en-GB" sz="1200" baseline="30000" dirty="0"/>
              <a:t>happened to Germany after WWI (the blockade)? </a:t>
            </a:r>
          </a:p>
          <a:p>
            <a:pPr marL="162000" indent="-162000"/>
            <a:r>
              <a:rPr lang="en-GB" sz="1200" baseline="30000" dirty="0" smtClean="0"/>
              <a:t>What </a:t>
            </a:r>
            <a:r>
              <a:rPr lang="en-GB" sz="1200" baseline="30000" dirty="0"/>
              <a:t>were the consequences of the blockade of Germany? </a:t>
            </a:r>
          </a:p>
          <a:p>
            <a:pPr marL="162000" indent="-162000"/>
            <a:r>
              <a:rPr lang="en-GB" sz="1200" baseline="30000" dirty="0" smtClean="0"/>
              <a:t>Why </a:t>
            </a:r>
            <a:r>
              <a:rPr lang="en-GB" sz="1200" baseline="30000" dirty="0"/>
              <a:t>do you think new seeds for future wars and destruction might have been planted just after WWI, as suggested by Mary Talbot?</a:t>
            </a:r>
          </a:p>
          <a:p>
            <a:pPr marL="162000" indent="-162000"/>
            <a:r>
              <a:rPr lang="en-GB" sz="1200" baseline="30000" dirty="0"/>
              <a:t>(Reflection point: Post WWI famine on a massive scale in Germany might have paved the way for the toxic rise on nationalism and Nazism, when dehumanising conditions of living and children starving eroded people’s morale and set the scene for the crisis and collapse of humanistic values and considerations around the beginning of WWII. The experience of post-war famine might have contributed to the senseless and dehumanising Nazi ideology that quickly led to another world war.) </a:t>
            </a:r>
          </a:p>
          <a:p>
            <a:pPr marL="162000" indent="-162000"/>
            <a:r>
              <a:rPr lang="en-GB" sz="1200" baseline="30000" dirty="0" smtClean="0"/>
              <a:t>What </a:t>
            </a:r>
            <a:r>
              <a:rPr lang="en-GB" sz="1200" baseline="30000" dirty="0"/>
              <a:t>is propaganda? Some examples. Can propaganda takes various forms and exist in any context, not solely in autocratic regimes, and not only on one particular side? Provide some examples of American, Russian and British propaganda. </a:t>
            </a:r>
          </a:p>
          <a:p>
            <a:pPr marL="162000" indent="-162000"/>
            <a:r>
              <a:rPr lang="en-GB" sz="1200" baseline="30000" dirty="0" smtClean="0"/>
              <a:t>Which </a:t>
            </a:r>
            <a:r>
              <a:rPr lang="en-GB" sz="1200" baseline="30000" dirty="0"/>
              <a:t>phrases and what action illustrate the meanings of xenophobic and nationalist?</a:t>
            </a:r>
          </a:p>
          <a:p>
            <a:pPr marL="162000" indent="-162000"/>
            <a:r>
              <a:rPr lang="en-GB" sz="1200" baseline="30000" dirty="0"/>
              <a:t>The main point is to encourage critical thinking about media persuasiveness and influences and understand the meaning of xenophobia, nationalism, and jingoism.  </a:t>
            </a:r>
          </a:p>
        </p:txBody>
      </p:sp>
      <p:sp>
        <p:nvSpPr>
          <p:cNvPr id="14" name="Content Placeholder 2"/>
          <p:cNvSpPr txBox="1">
            <a:spLocks/>
          </p:cNvSpPr>
          <p:nvPr/>
        </p:nvSpPr>
        <p:spPr>
          <a:xfrm>
            <a:off x="457200" y="876300"/>
            <a:ext cx="3755368" cy="2319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000" b="1" baseline="30000" dirty="0" smtClean="0"/>
              <a:t>DECISIONS</a:t>
            </a:r>
            <a:endParaRPr lang="en-GB" sz="1200" baseline="30000" dirty="0"/>
          </a:p>
        </p:txBody>
      </p:sp>
      <p:pic>
        <p:nvPicPr>
          <p:cNvPr id="8" name="Picture 7" descr="Activity4 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5708" cy="649224"/>
          </a:xfrm>
          <a:prstGeom prst="rect">
            <a:avLst/>
          </a:prstGeom>
        </p:spPr>
      </p:pic>
      <p:sp>
        <p:nvSpPr>
          <p:cNvPr id="11" name="Content Placeholder 2"/>
          <p:cNvSpPr txBox="1">
            <a:spLocks/>
          </p:cNvSpPr>
          <p:nvPr/>
        </p:nvSpPr>
        <p:spPr>
          <a:xfrm>
            <a:off x="3930650" y="1237438"/>
            <a:ext cx="4730750" cy="404204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aseline="30000" dirty="0" smtClean="0"/>
              <a:t/>
            </a:r>
            <a:br>
              <a:rPr lang="en-GB" sz="1200" baseline="30000" dirty="0" smtClean="0"/>
            </a:br>
            <a:r>
              <a:rPr lang="en-GB" sz="1200" baseline="30000" dirty="0" smtClean="0"/>
              <a:t>Pupils </a:t>
            </a:r>
            <a:r>
              <a:rPr lang="en-GB" sz="1200" baseline="30000" dirty="0"/>
              <a:t>are tasked to draw 2 comic panels story of Mary Talbot’s Make Germany Pay scenario based on page 2 only: (only show the instructions on page 2 to the students and let them know that the descriptions next to the numbers are instructions about what to draw in one panel together with the textbook or any speech bubbles (Fred: Very well then, I shall withdraw – this is an example for a speech bubble). They will draw their own version of 2 panels for the page 2 story. Time it to 10 min. Do not show any images from the story yet.</a:t>
            </a:r>
          </a:p>
          <a:p>
            <a:pPr marL="0" indent="0">
              <a:buNone/>
            </a:pPr>
            <a:r>
              <a:rPr lang="en-GB" sz="1200" baseline="30000" dirty="0"/>
              <a:t>a) Pupils are provided with only the images of the story drawn by Bryan Talbot, printed out on four pages, without any lettering. They are also provided with key words in separate boxes for each page (all presented at the beginning of the lesson), without showing which pages are the matches for which words. The students are asked to put the pages in order of how they think the narrative should develop sequentially. After 5-10 minutes, the teachers will tell them the order.</a:t>
            </a:r>
          </a:p>
          <a:p>
            <a:pPr marL="0" indent="0">
              <a:buNone/>
            </a:pPr>
            <a:r>
              <a:rPr lang="en-GB" sz="1200" baseline="30000" dirty="0"/>
              <a:t>b) Pupils write their narrative about the images, using instruction for narrative development (related resources provided under “Teachers’ support” such as selected phrases and a list of selected vocabulary, which the teachers can extract from the script written by Mary Talbot for this activity, including the list of vocabulary words for this activity provided </a:t>
            </a:r>
            <a:r>
              <a:rPr lang="en-GB" sz="1200" baseline="30000" dirty="0" smtClean="0"/>
              <a:t>at </a:t>
            </a:r>
            <a:r>
              <a:rPr lang="en-GB" sz="1200" baseline="30000" dirty="0"/>
              <a:t>the beginning of the lesson. The teacher sets a target length of how many sentences, e.g. between 7 and 20. </a:t>
            </a:r>
            <a:endParaRPr lang="en-GB" sz="1200" baseline="30000" dirty="0" smtClean="0"/>
          </a:p>
          <a:p>
            <a:pPr marL="0" indent="0">
              <a:buNone/>
            </a:pPr>
            <a:endParaRPr lang="en-GB" sz="1200" baseline="30000" dirty="0"/>
          </a:p>
          <a:p>
            <a:pPr marL="0" indent="0">
              <a:buNone/>
            </a:pPr>
            <a:r>
              <a:rPr lang="en-GB" sz="1200" b="1" dirty="0" smtClean="0"/>
              <a:t>PLENARY: THE COMPLETE WORK</a:t>
            </a:r>
            <a:endParaRPr lang="en-GB" sz="1200" b="1" dirty="0" smtClean="0"/>
          </a:p>
          <a:p>
            <a:pPr marL="0" indent="0">
              <a:buNone/>
            </a:pPr>
            <a:r>
              <a:rPr lang="en-GB" sz="800" b="1" dirty="0" smtClean="0"/>
              <a:t>Now provide</a:t>
            </a:r>
            <a:r>
              <a:rPr lang="en-GB" sz="800" b="1" dirty="0"/>
              <a:t> </a:t>
            </a:r>
            <a:r>
              <a:rPr lang="en-GB" sz="800" b="1" dirty="0" smtClean="0"/>
              <a:t>the</a:t>
            </a:r>
            <a:r>
              <a:rPr lang="en-GB" sz="800" b="1" dirty="0"/>
              <a:t> </a:t>
            </a:r>
            <a:r>
              <a:rPr lang="en-GB" sz="800" b="1" dirty="0" smtClean="0"/>
              <a:t>students</a:t>
            </a:r>
            <a:r>
              <a:rPr lang="en-GB" sz="800" b="1" dirty="0"/>
              <a:t> </a:t>
            </a:r>
            <a:r>
              <a:rPr lang="en-GB" sz="800" b="1" dirty="0" smtClean="0"/>
              <a:t>with</a:t>
            </a:r>
            <a:r>
              <a:rPr lang="en-GB" sz="800" b="1" dirty="0"/>
              <a:t> </a:t>
            </a:r>
            <a:r>
              <a:rPr lang="en-GB" sz="800" b="1" dirty="0" smtClean="0"/>
              <a:t>prints</a:t>
            </a:r>
            <a:r>
              <a:rPr lang="en-GB" sz="800" b="1" dirty="0"/>
              <a:t> </a:t>
            </a:r>
            <a:r>
              <a:rPr lang="en-GB" sz="800" b="1" dirty="0" smtClean="0"/>
              <a:t>of</a:t>
            </a:r>
            <a:r>
              <a:rPr lang="en-GB" sz="800" b="1" dirty="0"/>
              <a:t> </a:t>
            </a:r>
            <a:r>
              <a:rPr lang="en-GB" sz="800" b="1" dirty="0" smtClean="0"/>
              <a:t>digital</a:t>
            </a:r>
            <a:r>
              <a:rPr lang="en-GB" sz="800" b="1" dirty="0"/>
              <a:t> </a:t>
            </a:r>
            <a:r>
              <a:rPr lang="en-GB" sz="800" b="1" dirty="0" smtClean="0"/>
              <a:t>PDFs</a:t>
            </a:r>
            <a:r>
              <a:rPr lang="en-GB" sz="800" b="1" dirty="0"/>
              <a:t> </a:t>
            </a:r>
            <a:r>
              <a:rPr lang="en-GB" sz="800" b="1" dirty="0" smtClean="0"/>
              <a:t>of</a:t>
            </a:r>
            <a:r>
              <a:rPr lang="en-GB" sz="800" b="1" dirty="0"/>
              <a:t> </a:t>
            </a:r>
            <a:r>
              <a:rPr lang="en-GB" sz="800" b="1" dirty="0" smtClean="0"/>
              <a:t>the</a:t>
            </a:r>
            <a:r>
              <a:rPr lang="en-GB" sz="800" b="1" dirty="0"/>
              <a:t> </a:t>
            </a:r>
            <a:r>
              <a:rPr lang="en-GB" sz="800" b="1" dirty="0" smtClean="0"/>
              <a:t>complete</a:t>
            </a:r>
            <a:r>
              <a:rPr lang="en-GB" sz="800" b="1" dirty="0"/>
              <a:t> </a:t>
            </a:r>
            <a:r>
              <a:rPr lang="en-GB" sz="800" b="1" dirty="0" smtClean="0"/>
              <a:t>work</a:t>
            </a:r>
            <a:r>
              <a:rPr lang="en-GB" sz="800" b="1" dirty="0"/>
              <a:t> </a:t>
            </a:r>
            <a:r>
              <a:rPr lang="en-GB" sz="800" b="1" dirty="0" smtClean="0"/>
              <a:t>“Make</a:t>
            </a:r>
            <a:r>
              <a:rPr lang="en-GB" sz="800" b="1" dirty="0"/>
              <a:t> </a:t>
            </a:r>
            <a:r>
              <a:rPr lang="en-GB" sz="800" b="1" dirty="0" smtClean="0"/>
              <a:t>Germany Pay</a:t>
            </a:r>
            <a:r>
              <a:rPr lang="en-GB" sz="800" b="1" dirty="0"/>
              <a:t>!</a:t>
            </a:r>
            <a:r>
              <a:rPr lang="en-GB" sz="800" b="1" dirty="0" smtClean="0"/>
              <a:t>” or provide each page</a:t>
            </a:r>
            <a:r>
              <a:rPr lang="en-GB" sz="800" b="1" dirty="0"/>
              <a:t> </a:t>
            </a:r>
            <a:r>
              <a:rPr lang="en-GB" sz="800" b="1" dirty="0" smtClean="0"/>
              <a:t>digitally</a:t>
            </a:r>
            <a:r>
              <a:rPr lang="en-GB" sz="800" b="1" dirty="0"/>
              <a:t> </a:t>
            </a:r>
            <a:r>
              <a:rPr lang="en-GB" sz="800" b="1" dirty="0" smtClean="0"/>
              <a:t>presented</a:t>
            </a:r>
            <a:r>
              <a:rPr lang="en-GB" sz="800" b="1" dirty="0"/>
              <a:t> </a:t>
            </a:r>
            <a:r>
              <a:rPr lang="en-GB" sz="800" b="1" dirty="0" smtClean="0"/>
              <a:t>(e.g. Power</a:t>
            </a:r>
            <a:r>
              <a:rPr lang="en-GB" sz="800" b="1" dirty="0"/>
              <a:t> </a:t>
            </a:r>
            <a:r>
              <a:rPr lang="en-GB" sz="800" b="1" dirty="0" smtClean="0"/>
              <a:t>Point</a:t>
            </a:r>
            <a:r>
              <a:rPr lang="en-GB" sz="800" b="1" dirty="0"/>
              <a:t>).</a:t>
            </a:r>
            <a:r>
              <a:rPr lang="en-GB" sz="800" dirty="0"/>
              <a:t> Also show to the students the lettering for the images to see how the two are created and then put together. Students comment on their stories and compare to Mary and Bryan’s. </a:t>
            </a:r>
          </a:p>
          <a:p>
            <a:pPr marL="0" indent="0">
              <a:buNone/>
            </a:pPr>
            <a:r>
              <a:rPr lang="en-GB" sz="800" dirty="0"/>
              <a:t>The last page mentions “</a:t>
            </a:r>
            <a:r>
              <a:rPr lang="en-GB" sz="800" dirty="0" err="1"/>
              <a:t>Brexit</a:t>
            </a:r>
            <a:r>
              <a:rPr lang="en-GB" sz="800" dirty="0"/>
              <a:t>”: Was it voted for by the majority who voted - was it elected democratically? (Yes). Was the public opinion split before voting? (Yes). And now? (Yes)? What is the disagreement about? Why should everyone’s opinion be respected? How can the democratic freedom of voters be influenced by campaigns, words and representations in the public and the media? How does the media work to persuade the audience’s vote in any desired direction of a campaign or opinion?</a:t>
            </a:r>
          </a:p>
        </p:txBody>
      </p:sp>
      <p:sp>
        <p:nvSpPr>
          <p:cNvPr id="16" name="Content Placeholder 2"/>
          <p:cNvSpPr txBox="1">
            <a:spLocks/>
          </p:cNvSpPr>
          <p:nvPr/>
        </p:nvSpPr>
        <p:spPr>
          <a:xfrm>
            <a:off x="3930650" y="888188"/>
            <a:ext cx="4440872" cy="43261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70000"/>
              </a:lnSpc>
              <a:buFont typeface="Arial"/>
              <a:buNone/>
            </a:pPr>
            <a:r>
              <a:rPr lang="en-GB" sz="1200" b="1" dirty="0" smtClean="0"/>
              <a:t>STUDENTS MAKE COMICS</a:t>
            </a:r>
            <a:endParaRPr lang="en-GB" sz="1200" b="1" dirty="0" smtClean="0"/>
          </a:p>
          <a:p>
            <a:pPr marL="0" indent="0">
              <a:lnSpc>
                <a:spcPct val="70000"/>
              </a:lnSpc>
              <a:buFont typeface="Arial"/>
              <a:buNone/>
            </a:pPr>
            <a:r>
              <a:rPr lang="en-GB" sz="1200" b="1" dirty="0" smtClean="0">
                <a:solidFill>
                  <a:schemeClr val="tx1">
                    <a:lumMod val="50000"/>
                    <a:lumOff val="50000"/>
                  </a:schemeClr>
                </a:solidFill>
              </a:rPr>
              <a:t>MAIN STUDENT ACTIVITY PART</a:t>
            </a:r>
            <a:endParaRPr lang="en-GB" sz="1200" b="1" dirty="0" smtClean="0">
              <a:solidFill>
                <a:schemeClr val="tx1">
                  <a:lumMod val="50000"/>
                  <a:lumOff val="50000"/>
                </a:schemeClr>
              </a:solidFill>
            </a:endParaRPr>
          </a:p>
        </p:txBody>
      </p:sp>
    </p:spTree>
    <p:extLst>
      <p:ext uri="{BB962C8B-B14F-4D97-AF65-F5344CB8AC3E}">
        <p14:creationId xmlns:p14="http://schemas.microsoft.com/office/powerpoint/2010/main" val="75832446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25550"/>
            <a:ext cx="3755368" cy="1371600"/>
          </a:xfrm>
        </p:spPr>
        <p:txBody>
          <a:bodyPr>
            <a:noAutofit/>
          </a:bodyPr>
          <a:lstStyle/>
          <a:p>
            <a:pPr marL="0" indent="0">
              <a:buNone/>
            </a:pPr>
            <a:r>
              <a:rPr lang="en-GB" sz="1600" b="1" baseline="30000" dirty="0" smtClean="0"/>
              <a:t>1. Students are split into two groups and assigned to read two text, each group reads a different one:</a:t>
            </a:r>
          </a:p>
          <a:p>
            <a:pPr marL="0" indent="0">
              <a:buNone/>
            </a:pPr>
            <a:r>
              <a:rPr lang="en-GB" sz="1200" b="1" baseline="30000" dirty="0" smtClean="0"/>
              <a:t>BBC link</a:t>
            </a:r>
            <a:r>
              <a:rPr lang="en-GB" sz="1200" b="1" baseline="30000" dirty="0"/>
              <a:t> </a:t>
            </a:r>
            <a:r>
              <a:rPr lang="en-GB" sz="1200" b="1" baseline="30000" dirty="0" smtClean="0"/>
              <a:t>about</a:t>
            </a:r>
            <a:r>
              <a:rPr lang="en-GB" sz="1200" b="1" baseline="30000" dirty="0"/>
              <a:t> </a:t>
            </a:r>
            <a:r>
              <a:rPr lang="en-GB" sz="1200" b="1" baseline="30000" dirty="0" smtClean="0"/>
              <a:t>WWI nurses,</a:t>
            </a:r>
            <a:r>
              <a:rPr lang="en-GB" sz="1200" b="1" dirty="0"/>
              <a:t> </a:t>
            </a:r>
            <a:r>
              <a:rPr lang="en-GB" sz="1200" b="1" baseline="30000" dirty="0" smtClean="0"/>
              <a:t>e.g.</a:t>
            </a:r>
            <a:r>
              <a:rPr lang="en-GB" sz="1200" b="1" dirty="0" smtClean="0"/>
              <a:t> </a:t>
            </a:r>
            <a:r>
              <a:rPr lang="en-GB" sz="1200" b="1" baseline="30000" dirty="0" smtClean="0"/>
              <a:t>Vera</a:t>
            </a:r>
            <a:r>
              <a:rPr lang="en-GB" sz="1200" b="1" baseline="30000" dirty="0"/>
              <a:t> </a:t>
            </a:r>
            <a:r>
              <a:rPr lang="en-GB" sz="1200" b="1" baseline="30000" dirty="0" err="1" smtClean="0"/>
              <a:t>Brittain</a:t>
            </a:r>
            <a:r>
              <a:rPr lang="en-GB" sz="1200" b="1" baseline="30000" dirty="0"/>
              <a:t>:</a:t>
            </a:r>
            <a:r>
              <a:rPr lang="en-GB" sz="1200" baseline="30000" dirty="0"/>
              <a:t> </a:t>
            </a:r>
            <a:br>
              <a:rPr lang="en-GB" sz="1200" baseline="30000" dirty="0"/>
            </a:br>
            <a:r>
              <a:rPr lang="en-GB" sz="1200" baseline="30000" dirty="0">
                <a:hlinkClick r:id="rId2"/>
              </a:rPr>
              <a:t>https://</a:t>
            </a:r>
            <a:r>
              <a:rPr lang="en-GB" sz="1200" baseline="30000" dirty="0" err="1">
                <a:hlinkClick r:id="rId2"/>
              </a:rPr>
              <a:t>www.bbc.co.uk</a:t>
            </a:r>
            <a:r>
              <a:rPr lang="en-GB" sz="1200" baseline="30000" dirty="0">
                <a:hlinkClick r:id="rId2"/>
              </a:rPr>
              <a:t>/news/magazine-26838077   </a:t>
            </a:r>
            <a:endParaRPr lang="en-GB" sz="1200" b="1" baseline="30000" dirty="0" smtClean="0"/>
          </a:p>
          <a:p>
            <a:pPr marL="0" indent="0">
              <a:buNone/>
            </a:pPr>
            <a:r>
              <a:rPr lang="en-GB" sz="1200" b="1" baseline="30000" dirty="0" smtClean="0"/>
              <a:t>BBC</a:t>
            </a:r>
            <a:r>
              <a:rPr lang="en-GB" sz="1200" b="1" baseline="30000" dirty="0"/>
              <a:t> </a:t>
            </a:r>
            <a:r>
              <a:rPr lang="en-GB" sz="1200" b="1" baseline="30000" dirty="0" smtClean="0"/>
              <a:t>link</a:t>
            </a:r>
            <a:r>
              <a:rPr lang="en-GB" sz="1200" b="1" baseline="30000" dirty="0"/>
              <a:t> </a:t>
            </a:r>
            <a:r>
              <a:rPr lang="en-GB" sz="1200" b="1" baseline="30000" dirty="0" smtClean="0"/>
              <a:t>about</a:t>
            </a:r>
            <a:r>
              <a:rPr lang="en-GB" sz="1200" b="1" baseline="30000" dirty="0"/>
              <a:t> </a:t>
            </a:r>
            <a:r>
              <a:rPr lang="en-GB" sz="1200" b="1" baseline="30000" dirty="0" smtClean="0"/>
              <a:t>Flora</a:t>
            </a:r>
            <a:r>
              <a:rPr lang="en-GB" sz="1200" b="1" dirty="0" smtClean="0"/>
              <a:t> </a:t>
            </a:r>
            <a:r>
              <a:rPr lang="en-GB" sz="1200" b="1" baseline="30000" dirty="0" err="1" smtClean="0"/>
              <a:t>Sandes</a:t>
            </a:r>
            <a:r>
              <a:rPr lang="en-GB" sz="1200" b="1" baseline="30000" dirty="0"/>
              <a:t> </a:t>
            </a:r>
            <a:r>
              <a:rPr lang="en-GB" sz="1200" b="1" baseline="30000" dirty="0" smtClean="0"/>
              <a:t>and</a:t>
            </a:r>
            <a:r>
              <a:rPr lang="en-GB" sz="1200" b="1" dirty="0" smtClean="0"/>
              <a:t> </a:t>
            </a:r>
            <a:r>
              <a:rPr lang="en-GB" sz="1200" b="1" baseline="30000" dirty="0" err="1" smtClean="0"/>
              <a:t>Salonica</a:t>
            </a:r>
            <a:r>
              <a:rPr lang="en-GB" sz="1200" b="1" baseline="30000" dirty="0"/>
              <a:t> </a:t>
            </a:r>
            <a:r>
              <a:rPr lang="en-GB" sz="1200" b="1" baseline="30000" dirty="0" smtClean="0"/>
              <a:t>front</a:t>
            </a:r>
            <a:r>
              <a:rPr lang="en-GB" sz="1200" baseline="30000" dirty="0" smtClean="0"/>
              <a:t> </a:t>
            </a:r>
            <a:r>
              <a:rPr lang="en-GB" sz="1200" baseline="30000" dirty="0"/>
              <a:t>(the text is most comprehensive in its entirety but for the lesson purposes, the pupils focus on Flora </a:t>
            </a:r>
            <a:r>
              <a:rPr lang="en-GB" sz="1200" baseline="30000" dirty="0" err="1"/>
              <a:t>Sandes</a:t>
            </a:r>
            <a:r>
              <a:rPr lang="en-GB" sz="1200" baseline="30000" dirty="0"/>
              <a:t> reading from the beginning until “A Foreign land” and then start with the “Flora </a:t>
            </a:r>
            <a:r>
              <a:rPr lang="en-GB" sz="1200" baseline="30000" dirty="0" err="1"/>
              <a:t>Sandes</a:t>
            </a:r>
            <a:r>
              <a:rPr lang="en-GB" sz="1200" baseline="30000" dirty="0"/>
              <a:t>” section until “The </a:t>
            </a:r>
            <a:r>
              <a:rPr lang="en-GB" sz="1200" baseline="30000" dirty="0" err="1"/>
              <a:t>Mausolem</a:t>
            </a:r>
            <a:r>
              <a:rPr lang="en-GB" sz="1200" baseline="30000" dirty="0"/>
              <a:t>” section): </a:t>
            </a:r>
            <a:r>
              <a:rPr lang="en-GB" sz="1200" baseline="30000" dirty="0">
                <a:hlinkClick r:id="rId3"/>
              </a:rPr>
              <a:t>https://www.bbc.co.uk/news/resources/idt-sh/</a:t>
            </a:r>
            <a:r>
              <a:rPr lang="en-GB" sz="1200" baseline="30000" dirty="0" smtClean="0">
                <a:hlinkClick r:id="rId3"/>
              </a:rPr>
              <a:t>A_forgotten_soldier</a:t>
            </a:r>
            <a:endParaRPr lang="en-GB" sz="1200" baseline="30000" dirty="0"/>
          </a:p>
        </p:txBody>
      </p:sp>
      <p:pic>
        <p:nvPicPr>
          <p:cNvPr id="5" name="Picture 4" descr="Activity1bloc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8" name="Content Placeholder 2"/>
          <p:cNvSpPr txBox="1">
            <a:spLocks/>
          </p:cNvSpPr>
          <p:nvPr/>
        </p:nvSpPr>
        <p:spPr>
          <a:xfrm>
            <a:off x="4648199" y="2432050"/>
            <a:ext cx="3937925" cy="23622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b="1" baseline="30000" dirty="0" smtClean="0"/>
              <a:t>3. Student create a WWI nurse or soldier comic:</a:t>
            </a:r>
            <a:endParaRPr lang="en-GB" sz="1600" b="1" baseline="30000" dirty="0"/>
          </a:p>
          <a:p>
            <a:pPr marL="0" indent="0">
              <a:buNone/>
            </a:pPr>
            <a:r>
              <a:rPr lang="en-GB" sz="1200" baseline="30000" dirty="0"/>
              <a:t>Encourage pupils to create at least one page of their comic in class in any style they want to illustrate the conversational exchange they imagined between themselves as a WWI character and a solder/nurse in the writing activity 2) above. </a:t>
            </a:r>
          </a:p>
          <a:p>
            <a:pPr marL="0" indent="0">
              <a:buNone/>
            </a:pPr>
            <a:r>
              <a:rPr lang="en-GB" sz="1200" baseline="30000" dirty="0"/>
              <a:t>They can start with deciding how many panels their page will have, how big the panels will be, horizontal or vertical. They can include descriptive narratives in boxes at the top or bottom of a panel (see for example the first 3 panels from the “Make Germany Pay” narrative by Mary and Brian Talbot to understand how text boxes are used to provide the background description of the story, use that or any similar example, draw a panel for the students and a description box to explain that they can describe the scene in the description box). Draw or show speech and thought bubbles for providing dialogue and thoughts. Encourage pupils to finish their comics at home and bring to the class next time. You can collect all created short comic narratives and put them together in the form of a </a:t>
            </a:r>
            <a:r>
              <a:rPr lang="en-GB" sz="1200" baseline="30000" dirty="0" err="1"/>
              <a:t>zine</a:t>
            </a:r>
            <a:r>
              <a:rPr lang="en-GB" sz="1200" baseline="30000" dirty="0"/>
              <a:t> created by pupils or create their comic gallery/exhibition. Students could incorporate collage in developing their comics. Students could create Roy Lichtenstein-style images by using filters on their phones for example and mix drawn and digitally created comics (they could take photos of their drawn pages, mix it with collage type images, and insert all into word files, and turn these into PDFs and print it).  </a:t>
            </a:r>
          </a:p>
        </p:txBody>
      </p:sp>
      <p:cxnSp>
        <p:nvCxnSpPr>
          <p:cNvPr id="7" name="Straight Connector 6"/>
          <p:cNvCxnSpPr/>
          <p:nvPr/>
        </p:nvCxnSpPr>
        <p:spPr>
          <a:xfrm>
            <a:off x="533400" y="2764048"/>
            <a:ext cx="361315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2"/>
          <p:cNvSpPr txBox="1">
            <a:spLocks/>
          </p:cNvSpPr>
          <p:nvPr/>
        </p:nvSpPr>
        <p:spPr>
          <a:xfrm>
            <a:off x="457200" y="2952750"/>
            <a:ext cx="3898900" cy="154608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b="1" baseline="30000" dirty="0" smtClean="0"/>
              <a:t>2. Students are asked to write their own short reflective narrative in response to the following main question related to the reading:</a:t>
            </a:r>
          </a:p>
          <a:p>
            <a:pPr marL="0" indent="0">
              <a:buNone/>
            </a:pPr>
            <a:r>
              <a:rPr lang="en-GB" sz="1200" baseline="30000" dirty="0"/>
              <a:t>To what extent do you agree that the characters in these texts - Vera </a:t>
            </a:r>
            <a:r>
              <a:rPr lang="en-GB" sz="1200" baseline="30000" dirty="0" err="1"/>
              <a:t>Brittain</a:t>
            </a:r>
            <a:r>
              <a:rPr lang="en-GB" sz="1200" baseline="30000" dirty="0"/>
              <a:t> and Flora </a:t>
            </a:r>
            <a:r>
              <a:rPr lang="en-GB" sz="1200" baseline="30000" dirty="0" err="1"/>
              <a:t>Sandes</a:t>
            </a:r>
            <a:r>
              <a:rPr lang="en-GB" sz="1200" baseline="30000" dirty="0"/>
              <a:t> - have special or interesting characteristics?</a:t>
            </a:r>
            <a:endParaRPr lang="en-GB" sz="1200" b="1" baseline="30000" dirty="0"/>
          </a:p>
          <a:p>
            <a:pPr marL="0" indent="0">
              <a:buNone/>
            </a:pPr>
            <a:r>
              <a:rPr lang="en-GB" sz="1200" b="1" baseline="30000" dirty="0" smtClean="0">
                <a:solidFill>
                  <a:srgbClr val="4A95B9"/>
                </a:solidFill>
              </a:rPr>
              <a:t>Writing</a:t>
            </a:r>
            <a:r>
              <a:rPr lang="en-GB" sz="1200" b="1" baseline="30000" dirty="0">
                <a:solidFill>
                  <a:srgbClr val="4A95B9"/>
                </a:solidFill>
              </a:rPr>
              <a:t> </a:t>
            </a:r>
            <a:r>
              <a:rPr lang="en-GB" sz="1200" b="1" baseline="30000" dirty="0" smtClean="0">
                <a:solidFill>
                  <a:srgbClr val="4A95B9"/>
                </a:solidFill>
              </a:rPr>
              <a:t>instruction:</a:t>
            </a:r>
            <a:r>
              <a:rPr lang="en-GB" sz="1200" b="1" baseline="30000" dirty="0">
                <a:solidFill>
                  <a:srgbClr val="4A95B9"/>
                </a:solidFill>
              </a:rPr>
              <a:t/>
            </a:r>
            <a:br>
              <a:rPr lang="en-GB" sz="1200" b="1" baseline="30000" dirty="0">
                <a:solidFill>
                  <a:srgbClr val="4A95B9"/>
                </a:solidFill>
              </a:rPr>
            </a:br>
            <a:r>
              <a:rPr lang="en-GB" sz="1200" b="1" baseline="30000" dirty="0" smtClean="0"/>
              <a:t>In</a:t>
            </a:r>
            <a:r>
              <a:rPr lang="en-GB" sz="1200" b="1" dirty="0" smtClean="0"/>
              <a:t> </a:t>
            </a:r>
            <a:r>
              <a:rPr lang="en-GB" sz="1200" b="1" baseline="30000" dirty="0" smtClean="0"/>
              <a:t>your</a:t>
            </a:r>
            <a:r>
              <a:rPr lang="en-GB" sz="1200" b="1" baseline="30000" dirty="0"/>
              <a:t> </a:t>
            </a:r>
            <a:r>
              <a:rPr lang="en-GB" sz="1200" b="1" baseline="30000" dirty="0" smtClean="0"/>
              <a:t>response</a:t>
            </a:r>
            <a:r>
              <a:rPr lang="en-GB" sz="1200" b="1" baseline="30000" dirty="0"/>
              <a:t>:</a:t>
            </a:r>
            <a:endParaRPr lang="en-GB" sz="1200" baseline="30000" dirty="0"/>
          </a:p>
          <a:p>
            <a:pPr marL="126000" indent="-126000">
              <a:spcBef>
                <a:spcPts val="600"/>
              </a:spcBef>
            </a:pPr>
            <a:r>
              <a:rPr lang="en-GB" sz="1200" baseline="30000" dirty="0" smtClean="0"/>
              <a:t>write </a:t>
            </a:r>
            <a:r>
              <a:rPr lang="en-GB" sz="1200" baseline="30000" dirty="0"/>
              <a:t>about your own impressions of these characters, what are they like, what they did, why, where</a:t>
            </a:r>
          </a:p>
          <a:p>
            <a:pPr marL="126000" indent="-126000">
              <a:spcBef>
                <a:spcPts val="600"/>
              </a:spcBef>
            </a:pPr>
            <a:r>
              <a:rPr lang="en-GB" sz="1200" baseline="30000" dirty="0" smtClean="0"/>
              <a:t>evaluate </a:t>
            </a:r>
            <a:r>
              <a:rPr lang="en-GB" sz="1200" baseline="30000" dirty="0"/>
              <a:t>how the text writer has created these impressions – how does the writer use language to describe the women</a:t>
            </a:r>
            <a:r>
              <a:rPr lang="en-GB" sz="1200" baseline="30000" dirty="0" smtClean="0"/>
              <a:t>?</a:t>
            </a:r>
            <a:endParaRPr lang="en-GB" sz="1200" baseline="30000" dirty="0"/>
          </a:p>
        </p:txBody>
      </p:sp>
      <p:sp>
        <p:nvSpPr>
          <p:cNvPr id="12" name="Content Placeholder 2"/>
          <p:cNvSpPr txBox="1">
            <a:spLocks/>
          </p:cNvSpPr>
          <p:nvPr/>
        </p:nvSpPr>
        <p:spPr>
          <a:xfrm>
            <a:off x="457200" y="876300"/>
            <a:ext cx="3755368" cy="2319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000" b="1" baseline="30000" dirty="0" smtClean="0"/>
              <a:t>MAIN ACTIVITY: WOMEN IN WWI</a:t>
            </a:r>
            <a:endParaRPr lang="en-GB" sz="1200" baseline="30000" dirty="0"/>
          </a:p>
        </p:txBody>
      </p:sp>
      <p:sp>
        <p:nvSpPr>
          <p:cNvPr id="15" name="Content Placeholder 2"/>
          <p:cNvSpPr txBox="1">
            <a:spLocks/>
          </p:cNvSpPr>
          <p:nvPr/>
        </p:nvSpPr>
        <p:spPr>
          <a:xfrm>
            <a:off x="4724400" y="876300"/>
            <a:ext cx="3562350" cy="14160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26000" indent="-126000">
              <a:spcBef>
                <a:spcPts val="600"/>
              </a:spcBef>
            </a:pPr>
            <a:r>
              <a:rPr lang="en-GB" sz="1200" baseline="30000" dirty="0" smtClean="0"/>
              <a:t>support </a:t>
            </a:r>
            <a:r>
              <a:rPr lang="en-GB" sz="1200" baseline="30000" dirty="0"/>
              <a:t>your opinions with quotations from the text </a:t>
            </a:r>
          </a:p>
          <a:p>
            <a:pPr marL="126000" indent="-126000">
              <a:spcBef>
                <a:spcPts val="600"/>
              </a:spcBef>
            </a:pPr>
            <a:r>
              <a:rPr lang="en-GB" sz="1200" baseline="30000" dirty="0" smtClean="0"/>
              <a:t>imagine </a:t>
            </a:r>
            <a:r>
              <a:rPr lang="en-GB" sz="1200" baseline="30000" dirty="0"/>
              <a:t>that you were a WWI nurse or a soldier, either female or male: provide a very short dialogue between your imagined self and a wounded/ill soldier or a nurse; provide three to fives sentences that you exchange with a wounded soldier or an ill/wounded nurse</a:t>
            </a:r>
          </a:p>
          <a:p>
            <a:pPr marL="0" indent="0">
              <a:buNone/>
            </a:pPr>
            <a:r>
              <a:rPr lang="en-GB" sz="1200" b="1" baseline="30000" dirty="0" smtClean="0"/>
              <a:t>Be</a:t>
            </a:r>
            <a:r>
              <a:rPr lang="en-GB" sz="1200" b="1" dirty="0" smtClean="0"/>
              <a:t> </a:t>
            </a:r>
            <a:r>
              <a:rPr lang="en-GB" sz="1200" b="1" baseline="30000" dirty="0" smtClean="0"/>
              <a:t>mindful</a:t>
            </a:r>
            <a:r>
              <a:rPr lang="en-GB" sz="1200" b="1" baseline="30000" dirty="0"/>
              <a:t> </a:t>
            </a:r>
            <a:r>
              <a:rPr lang="en-GB" sz="1200" b="1" baseline="30000" dirty="0" smtClean="0"/>
              <a:t>to</a:t>
            </a:r>
            <a:r>
              <a:rPr lang="en-GB" sz="1200" b="1" baseline="30000" dirty="0"/>
              <a:t> </a:t>
            </a:r>
            <a:r>
              <a:rPr lang="en-GB" sz="1200" b="1" baseline="30000" dirty="0" smtClean="0"/>
              <a:t>include</a:t>
            </a:r>
            <a:r>
              <a:rPr lang="en-GB" sz="1200" b="1" baseline="30000" dirty="0"/>
              <a:t> </a:t>
            </a:r>
            <a:r>
              <a:rPr lang="en-GB" sz="1200" b="1" baseline="30000" dirty="0" smtClean="0"/>
              <a:t>the</a:t>
            </a:r>
            <a:r>
              <a:rPr lang="en-GB" sz="1200" b="1" baseline="30000" dirty="0"/>
              <a:t> </a:t>
            </a:r>
            <a:r>
              <a:rPr lang="en-GB" sz="1200" b="1" baseline="30000" dirty="0" smtClean="0"/>
              <a:t>writer’s</a:t>
            </a:r>
            <a:r>
              <a:rPr lang="en-GB" sz="1200" b="1" baseline="30000" dirty="0"/>
              <a:t> </a:t>
            </a:r>
            <a:r>
              <a:rPr lang="en-GB" sz="1200" b="1" baseline="30000" dirty="0" smtClean="0"/>
              <a:t>choice</a:t>
            </a:r>
            <a:r>
              <a:rPr lang="en-GB" sz="1200" b="1" baseline="30000" dirty="0"/>
              <a:t> </a:t>
            </a:r>
            <a:r>
              <a:rPr lang="en-GB" sz="1200" b="1" baseline="30000" dirty="0" smtClean="0"/>
              <a:t>of</a:t>
            </a:r>
            <a:r>
              <a:rPr lang="en-GB" sz="1200" b="1" baseline="30000" dirty="0"/>
              <a:t>:</a:t>
            </a:r>
          </a:p>
          <a:p>
            <a:pPr marL="126000" indent="-126000"/>
            <a:r>
              <a:rPr lang="en-GB" sz="1200" baseline="30000" dirty="0" smtClean="0"/>
              <a:t>words </a:t>
            </a:r>
            <a:r>
              <a:rPr lang="en-GB" sz="1200" baseline="30000" dirty="0"/>
              <a:t>and phrases</a:t>
            </a:r>
          </a:p>
          <a:p>
            <a:pPr marL="126000" indent="-126000"/>
            <a:r>
              <a:rPr lang="en-GB" sz="1200" baseline="30000" dirty="0" smtClean="0"/>
              <a:t>language </a:t>
            </a:r>
            <a:r>
              <a:rPr lang="en-GB" sz="1200" baseline="30000" dirty="0"/>
              <a:t>features and techniques</a:t>
            </a:r>
          </a:p>
          <a:p>
            <a:pPr marL="126000" indent="-126000"/>
            <a:r>
              <a:rPr lang="en-GB" sz="1200" baseline="30000" dirty="0" smtClean="0"/>
              <a:t>sentence </a:t>
            </a:r>
            <a:r>
              <a:rPr lang="en-GB" sz="1200" baseline="30000" dirty="0"/>
              <a:t>forms</a:t>
            </a:r>
          </a:p>
        </p:txBody>
      </p:sp>
      <p:cxnSp>
        <p:nvCxnSpPr>
          <p:cNvPr id="16" name="Straight Connector 15"/>
          <p:cNvCxnSpPr/>
          <p:nvPr/>
        </p:nvCxnSpPr>
        <p:spPr>
          <a:xfrm>
            <a:off x="4724400" y="2344948"/>
            <a:ext cx="3861724"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pic>
        <p:nvPicPr>
          <p:cNvPr id="13" name="Picture 12" descr="home-icon2.png">
            <a:hlinkClick r:id="rId5" action="ppaction://hlinksldjump"/>
          </p:cNvPr>
          <p:cNvPicPr>
            <a:picLocks noChangeAspect="1"/>
          </p:cNvPicPr>
          <p:nvPr/>
        </p:nvPicPr>
        <p:blipFill>
          <a:blip r:embed="rId6">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spTree>
    <p:extLst>
      <p:ext uri="{BB962C8B-B14F-4D97-AF65-F5344CB8AC3E}">
        <p14:creationId xmlns:p14="http://schemas.microsoft.com/office/powerpoint/2010/main" val="84512190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ctivity4 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5708" cy="649224"/>
          </a:xfrm>
          <a:prstGeom prst="rect">
            <a:avLst/>
          </a:prstGeom>
        </p:spPr>
      </p:pic>
      <p:sp>
        <p:nvSpPr>
          <p:cNvPr id="9" name="Content Placeholder 2"/>
          <p:cNvSpPr txBox="1">
            <a:spLocks/>
          </p:cNvSpPr>
          <p:nvPr/>
        </p:nvSpPr>
        <p:spPr>
          <a:xfrm>
            <a:off x="7061375" y="4269486"/>
            <a:ext cx="1955801" cy="68249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Marguerite</a:t>
            </a:r>
            <a:r>
              <a:rPr lang="en-GB" sz="1000" b="1" dirty="0" smtClean="0"/>
              <a:t> </a:t>
            </a:r>
            <a:r>
              <a:rPr lang="en-GB" sz="1000" b="1" baseline="30000" dirty="0" err="1" smtClean="0"/>
              <a:t>Abouet</a:t>
            </a:r>
            <a:r>
              <a:rPr lang="en-GB" sz="1000" b="1" baseline="30000" dirty="0"/>
              <a:t> </a:t>
            </a:r>
            <a:r>
              <a:rPr lang="en-GB" sz="1000" b="1" baseline="30000" dirty="0" smtClean="0"/>
              <a:t>&amp;</a:t>
            </a:r>
            <a:r>
              <a:rPr lang="en-GB" sz="1000" b="1" baseline="30000" dirty="0"/>
              <a:t> </a:t>
            </a:r>
            <a:r>
              <a:rPr lang="en-GB" sz="1000" b="1" baseline="30000" dirty="0" err="1" smtClean="0"/>
              <a:t>Ergün</a:t>
            </a:r>
            <a:r>
              <a:rPr lang="en-GB" sz="1000" b="1" baseline="30000" dirty="0"/>
              <a:t> </a:t>
            </a:r>
            <a:r>
              <a:rPr lang="en-GB" sz="1000" b="1" baseline="30000" dirty="0" err="1" smtClean="0"/>
              <a:t>Gündüz</a:t>
            </a:r>
            <a:r>
              <a:rPr lang="en-GB" sz="1000" b="1" baseline="30000" dirty="0"/>
              <a:t> </a:t>
            </a:r>
            <a:r>
              <a:rPr lang="en-GB" sz="1000" b="1" baseline="30000" dirty="0" smtClean="0"/>
              <a:t/>
            </a:r>
            <a:br>
              <a:rPr lang="en-GB" sz="1000" b="1" baseline="30000" dirty="0" smtClean="0"/>
            </a:br>
            <a:r>
              <a:rPr lang="en-GB" sz="1000" b="1" baseline="30000" dirty="0" smtClean="0"/>
              <a:t>Traces of</a:t>
            </a:r>
            <a:r>
              <a:rPr lang="en-GB" sz="1000" b="1" baseline="30000" dirty="0"/>
              <a:t> </a:t>
            </a:r>
            <a:r>
              <a:rPr lang="en-GB" sz="1000" b="1" baseline="30000" dirty="0" smtClean="0"/>
              <a:t>the</a:t>
            </a:r>
            <a:r>
              <a:rPr lang="en-GB" sz="1000" b="1" baseline="30000" dirty="0"/>
              <a:t> </a:t>
            </a:r>
            <a:r>
              <a:rPr lang="en-GB" sz="1000" b="1" baseline="30000" dirty="0" smtClean="0"/>
              <a:t>Great</a:t>
            </a:r>
            <a:r>
              <a:rPr lang="en-GB" sz="1000" b="1" baseline="30000" dirty="0"/>
              <a:t> </a:t>
            </a:r>
            <a:r>
              <a:rPr lang="en-GB" sz="1000" b="1" baseline="30000" dirty="0" smtClean="0"/>
              <a:t>War</a:t>
            </a:r>
            <a:endParaRPr lang="en-GB" sz="1000" baseline="30000" dirty="0"/>
          </a:p>
          <a:p>
            <a:pPr marL="0" indent="0">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3" name="Picture 2" descr="ACTIVITY4PIC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723900"/>
            <a:ext cx="3730752" cy="3954780"/>
          </a:xfrm>
          <a:prstGeom prst="rect">
            <a:avLst/>
          </a:prstGeom>
        </p:spPr>
      </p:pic>
      <p:pic>
        <p:nvPicPr>
          <p:cNvPr id="4" name="Picture 3" descr="ACTIVITY4PIC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7269" y="723900"/>
            <a:ext cx="2694106" cy="3954780"/>
          </a:xfrm>
          <a:prstGeom prst="rect">
            <a:avLst/>
          </a:prstGeom>
        </p:spPr>
      </p:pic>
    </p:spTree>
    <p:extLst>
      <p:ext uri="{BB962C8B-B14F-4D97-AF65-F5344CB8AC3E}">
        <p14:creationId xmlns:p14="http://schemas.microsoft.com/office/powerpoint/2010/main" val="159232122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ctivity4 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5708" cy="649224"/>
          </a:xfrm>
          <a:prstGeom prst="rect">
            <a:avLst/>
          </a:prstGeom>
        </p:spPr>
      </p:pic>
      <p:pic>
        <p:nvPicPr>
          <p:cNvPr id="2" name="Picture 1" descr="Votesforwome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2200" y="209550"/>
            <a:ext cx="2976000" cy="4724400"/>
          </a:xfrm>
          <a:prstGeom prst="rect">
            <a:avLst/>
          </a:prstGeom>
        </p:spPr>
      </p:pic>
      <p:sp>
        <p:nvSpPr>
          <p:cNvPr id="5" name="Content Placeholder 2"/>
          <p:cNvSpPr txBox="1">
            <a:spLocks/>
          </p:cNvSpPr>
          <p:nvPr/>
        </p:nvSpPr>
        <p:spPr>
          <a:xfrm>
            <a:off x="6178551" y="3988435"/>
            <a:ext cx="2425700" cy="68249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a:t>Emmeline</a:t>
            </a:r>
            <a:r>
              <a:rPr lang="en-GB" sz="1000" b="1" baseline="30000" dirty="0"/>
              <a:t> </a:t>
            </a:r>
            <a:r>
              <a:rPr lang="en-GB" sz="1000" b="1" baseline="30000" dirty="0" err="1"/>
              <a:t>Pethick</a:t>
            </a:r>
            <a:r>
              <a:rPr lang="en-GB" sz="1000" b="1" baseline="30000" dirty="0"/>
              <a:t> Lawrence</a:t>
            </a:r>
            <a:endParaRPr lang="en-GB" sz="1000" baseline="30000" dirty="0"/>
          </a:p>
          <a:p>
            <a:pPr marL="0" indent="0">
              <a:buNone/>
            </a:pPr>
            <a:r>
              <a:rPr lang="en-GB" sz="1000" baseline="30000" dirty="0"/>
              <a:t>7JCC/O/01/032Postcard, printed, monochrome photographic portrait of </a:t>
            </a:r>
            <a:r>
              <a:rPr lang="en-GB" sz="1000" baseline="30000" dirty="0" err="1"/>
              <a:t>Emmeline</a:t>
            </a:r>
            <a:r>
              <a:rPr lang="en-GB" sz="1000" baseline="30000" dirty="0"/>
              <a:t> </a:t>
            </a:r>
            <a:r>
              <a:rPr lang="en-GB" sz="1000" baseline="30000" dirty="0" err="1"/>
              <a:t>Pethick</a:t>
            </a:r>
            <a:r>
              <a:rPr lang="en-GB" sz="1000" baseline="30000" dirty="0"/>
              <a:t> Lawrence, seated at a desk, pen in right hand, front-profile, white border, black text, printed inscription front: 'VOTES FOR WOMEN. Photo by </a:t>
            </a:r>
            <a:r>
              <a:rPr lang="en-GB" sz="1000" baseline="30000" dirty="0" err="1"/>
              <a:t>Gothard</a:t>
            </a:r>
            <a:r>
              <a:rPr lang="en-GB" sz="1000" baseline="30000" dirty="0"/>
              <a:t>, Leeds. Mrs PETHICK LAWRENCE, Treasurer of the National Women's Social &amp; Political Union, 4, </a:t>
            </a:r>
            <a:r>
              <a:rPr lang="en-GB" sz="1000" baseline="30000" dirty="0" err="1"/>
              <a:t>Clement's</a:t>
            </a:r>
            <a:r>
              <a:rPr lang="en-GB" sz="1000" baseline="30000" dirty="0"/>
              <a:t> Inn, Strand, WC'</a:t>
            </a:r>
            <a:r>
              <a:rPr lang="en-GB" sz="1000" b="1" baseline="30000" dirty="0"/>
              <a:t>; </a:t>
            </a:r>
            <a:r>
              <a:rPr lang="en-GB" sz="1000" baseline="30000" dirty="0"/>
              <a:t>No known copyright restrictions</a:t>
            </a:r>
            <a:endParaRPr lang="en-GB" sz="1000" baseline="30000" dirty="0">
              <a:effectLst/>
            </a:endParaRPr>
          </a:p>
        </p:txBody>
      </p:sp>
    </p:spTree>
    <p:extLst>
      <p:ext uri="{BB962C8B-B14F-4D97-AF65-F5344CB8AC3E}">
        <p14:creationId xmlns:p14="http://schemas.microsoft.com/office/powerpoint/2010/main" val="427754662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ctivity4 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5708" cy="649224"/>
          </a:xfrm>
          <a:prstGeom prst="rect">
            <a:avLst/>
          </a:prstGeom>
        </p:spPr>
      </p:pic>
      <p:sp>
        <p:nvSpPr>
          <p:cNvPr id="9" name="Content Placeholder 2"/>
          <p:cNvSpPr txBox="1">
            <a:spLocks/>
          </p:cNvSpPr>
          <p:nvPr/>
        </p:nvSpPr>
        <p:spPr>
          <a:xfrm>
            <a:off x="7016750" y="3378200"/>
            <a:ext cx="1397000" cy="134518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Emmeline</a:t>
            </a:r>
            <a:r>
              <a:rPr lang="en-GB" sz="1000" b="1" baseline="30000" dirty="0"/>
              <a:t> </a:t>
            </a:r>
            <a:r>
              <a:rPr lang="en-GB" sz="1000" b="1" baseline="30000" dirty="0" err="1" smtClean="0"/>
              <a:t>Pethick</a:t>
            </a:r>
            <a:r>
              <a:rPr lang="en-GB" sz="1000" b="1" baseline="30000" dirty="0"/>
              <a:t> </a:t>
            </a:r>
            <a:r>
              <a:rPr lang="en-GB" sz="1000" b="1" baseline="30000" dirty="0" smtClean="0"/>
              <a:t>Lawrence,</a:t>
            </a:r>
            <a:r>
              <a:rPr lang="en-GB" sz="1000" b="1" dirty="0" smtClean="0"/>
              <a:t> </a:t>
            </a:r>
            <a:r>
              <a:rPr lang="en-GB" sz="1000" b="1" baseline="30000" dirty="0" smtClean="0"/>
              <a:t>Jennie</a:t>
            </a:r>
            <a:r>
              <a:rPr lang="en-GB" sz="1000" b="1" baseline="30000" dirty="0"/>
              <a:t> </a:t>
            </a:r>
            <a:r>
              <a:rPr lang="en-GB" sz="1000" b="1" baseline="30000" dirty="0" smtClean="0"/>
              <a:t>Baines,</a:t>
            </a:r>
            <a:r>
              <a:rPr lang="en-GB" sz="1000" b="1" dirty="0" smtClean="0"/>
              <a:t> </a:t>
            </a:r>
            <a:r>
              <a:rPr lang="en-GB" sz="1000" b="1" baseline="30000" dirty="0" smtClean="0"/>
              <a:t>Flora</a:t>
            </a:r>
            <a:r>
              <a:rPr lang="en-GB" sz="1000" b="1" baseline="30000" dirty="0"/>
              <a:t> </a:t>
            </a:r>
            <a:r>
              <a:rPr lang="en-GB" sz="1000" b="1" baseline="30000" dirty="0" smtClean="0"/>
              <a:t>Drummond</a:t>
            </a:r>
            <a:r>
              <a:rPr lang="en-GB" sz="1000" b="1" baseline="30000" dirty="0"/>
              <a:t> </a:t>
            </a:r>
            <a:r>
              <a:rPr lang="en-GB" sz="1000" b="1" baseline="30000" dirty="0" smtClean="0"/>
              <a:t>and</a:t>
            </a:r>
            <a:r>
              <a:rPr lang="en-GB" sz="1000" b="1" baseline="30000" dirty="0"/>
              <a:t> </a:t>
            </a:r>
            <a:r>
              <a:rPr lang="en-GB" sz="1000" b="1" baseline="30000" dirty="0" smtClean="0"/>
              <a:t>Frederick</a:t>
            </a:r>
            <a:r>
              <a:rPr lang="en-GB" sz="1000" b="1" baseline="30000" dirty="0"/>
              <a:t> </a:t>
            </a:r>
            <a:r>
              <a:rPr lang="en-GB" sz="1000" b="1" baseline="30000" dirty="0" err="1" smtClean="0"/>
              <a:t>Pethick</a:t>
            </a:r>
            <a:r>
              <a:rPr lang="en-GB" sz="1000" b="1" baseline="30000" dirty="0"/>
              <a:t> </a:t>
            </a:r>
            <a:r>
              <a:rPr lang="en-GB" sz="1000" b="1" baseline="30000" dirty="0" smtClean="0"/>
              <a:t>Lawrence,</a:t>
            </a:r>
            <a:r>
              <a:rPr lang="en-GB" sz="1000" b="1" dirty="0" smtClean="0"/>
              <a:t> </a:t>
            </a:r>
            <a:r>
              <a:rPr lang="en-GB" sz="1000" b="1" baseline="30000" dirty="0" smtClean="0"/>
              <a:t>c.1906</a:t>
            </a:r>
            <a:r>
              <a:rPr lang="en-GB" sz="1000" b="1" baseline="30000" dirty="0"/>
              <a:t>-1910</a:t>
            </a:r>
            <a:r>
              <a:rPr lang="en-GB" sz="1000" b="1" baseline="30000" dirty="0" smtClean="0"/>
              <a:t>.</a:t>
            </a:r>
            <a:endParaRPr lang="en-GB" sz="1000" baseline="30000" dirty="0"/>
          </a:p>
          <a:p>
            <a:pPr marL="0" indent="0">
              <a:buNone/>
            </a:pPr>
            <a:r>
              <a:rPr lang="en-GB" sz="1000" b="1" baseline="30000" dirty="0"/>
              <a:t>(22545429328).jpg</a:t>
            </a:r>
            <a:r>
              <a:rPr lang="en-GB" sz="1000" baseline="30000" dirty="0"/>
              <a:t>, Manuscript inscription on reverse ‘Mrs Baines’, printed ‘Please acknowledge LNA Photo. London News Agency Photos Ltd, 46 Fleet Street, EC. Author: LSE Library. No known copyright restrictions. </a:t>
            </a:r>
          </a:p>
        </p:txBody>
      </p:sp>
      <p:pic>
        <p:nvPicPr>
          <p:cNvPr id="5" name="Picture 4" descr="Emmel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0622" y="876300"/>
            <a:ext cx="4877377" cy="3806332"/>
          </a:xfrm>
          <a:prstGeom prst="rect">
            <a:avLst/>
          </a:prstGeom>
        </p:spPr>
      </p:pic>
    </p:spTree>
    <p:extLst>
      <p:ext uri="{BB962C8B-B14F-4D97-AF65-F5344CB8AC3E}">
        <p14:creationId xmlns:p14="http://schemas.microsoft.com/office/powerpoint/2010/main" val="323815704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6526"/>
            <a:ext cx="3530600" cy="2873266"/>
          </a:xfrm>
        </p:spPr>
        <p:txBody>
          <a:bodyPr>
            <a:noAutofit/>
          </a:bodyPr>
          <a:lstStyle/>
          <a:p>
            <a:pPr marL="0" indent="0">
              <a:buNone/>
            </a:pPr>
            <a:r>
              <a:rPr lang="en-GB" sz="2000" b="1" baseline="30000" dirty="0" smtClean="0"/>
              <a:t>Page 1</a:t>
            </a:r>
          </a:p>
          <a:p>
            <a:pPr marL="0" indent="0">
              <a:buNone/>
            </a:pPr>
            <a:r>
              <a:rPr lang="en-GB" sz="1400" b="1" baseline="30000" dirty="0">
                <a:solidFill>
                  <a:srgbClr val="4A95B9"/>
                </a:solidFill>
              </a:rPr>
              <a:t>1</a:t>
            </a:r>
            <a:r>
              <a:rPr lang="en-GB" sz="1400" b="1" baseline="30000" dirty="0" smtClean="0">
                <a:solidFill>
                  <a:srgbClr val="4A95B9"/>
                </a:solidFill>
              </a:rPr>
              <a:t>. Title:</a:t>
            </a:r>
            <a:r>
              <a:rPr lang="en-GB" sz="1400" b="1" dirty="0" smtClean="0">
                <a:solidFill>
                  <a:srgbClr val="4A95B9"/>
                </a:solidFill>
              </a:rPr>
              <a:t> </a:t>
            </a:r>
            <a:r>
              <a:rPr lang="en-GB" sz="1400" b="1" baseline="30000" dirty="0" smtClean="0">
                <a:solidFill>
                  <a:srgbClr val="4A95B9"/>
                </a:solidFill>
              </a:rPr>
              <a:t>MAKE</a:t>
            </a:r>
            <a:r>
              <a:rPr lang="en-GB" sz="1400" b="1" baseline="30000" dirty="0">
                <a:solidFill>
                  <a:srgbClr val="4A95B9"/>
                </a:solidFill>
              </a:rPr>
              <a:t> </a:t>
            </a:r>
            <a:r>
              <a:rPr lang="en-GB" sz="1400" b="1" baseline="30000" dirty="0" smtClean="0">
                <a:solidFill>
                  <a:srgbClr val="4A95B9"/>
                </a:solidFill>
              </a:rPr>
              <a:t>GERMANY</a:t>
            </a:r>
            <a:r>
              <a:rPr lang="en-GB" sz="1400" b="1" baseline="30000" dirty="0">
                <a:solidFill>
                  <a:srgbClr val="4A95B9"/>
                </a:solidFill>
              </a:rPr>
              <a:t> </a:t>
            </a:r>
            <a:r>
              <a:rPr lang="en-GB" sz="1400" b="1" baseline="30000" dirty="0" smtClean="0">
                <a:solidFill>
                  <a:srgbClr val="4A95B9"/>
                </a:solidFill>
              </a:rPr>
              <a:t>PAY</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a:solidFill>
                  <a:srgbClr val="000000"/>
                </a:solidFill>
              </a:rPr>
              <a:t>Cameo</a:t>
            </a:r>
            <a:r>
              <a:rPr lang="en-GB" sz="1200" b="1" baseline="30000" dirty="0" smtClean="0">
                <a:solidFill>
                  <a:srgbClr val="000000"/>
                </a:solidFill>
              </a:rPr>
              <a:t>:</a:t>
            </a:r>
            <a:r>
              <a:rPr lang="en-GB" sz="1200" b="1" baseline="30000" dirty="0">
                <a:solidFill>
                  <a:srgbClr val="000000"/>
                </a:solidFill>
              </a:rPr>
              <a:t> </a:t>
            </a:r>
            <a:r>
              <a:rPr lang="en-GB" sz="1200" baseline="30000" dirty="0" smtClean="0">
                <a:solidFill>
                  <a:srgbClr val="000000"/>
                </a:solidFill>
              </a:rPr>
              <a:t>introducing </a:t>
            </a:r>
            <a:r>
              <a:rPr lang="en-GB" sz="1200" baseline="30000" dirty="0">
                <a:solidFill>
                  <a:srgbClr val="000000"/>
                </a:solidFill>
              </a:rPr>
              <a:t>Fred and </a:t>
            </a:r>
            <a:r>
              <a:rPr lang="en-GB" sz="1200" baseline="30000" dirty="0" err="1">
                <a:solidFill>
                  <a:srgbClr val="000000"/>
                </a:solidFill>
              </a:rPr>
              <a:t>Em</a:t>
            </a:r>
            <a:r>
              <a:rPr lang="en-GB" sz="1200" baseline="30000" dirty="0">
                <a:solidFill>
                  <a:srgbClr val="000000"/>
                </a:solidFill>
              </a:rPr>
              <a:t>.</a:t>
            </a:r>
          </a:p>
          <a:p>
            <a:pPr marL="0" indent="0">
              <a:buNone/>
            </a:pPr>
            <a:r>
              <a:rPr lang="en-GB" sz="1200" b="1" baseline="30000" dirty="0">
                <a:solidFill>
                  <a:srgbClr val="000000"/>
                </a:solidFill>
              </a:rPr>
              <a:t>Caption</a:t>
            </a:r>
            <a:r>
              <a:rPr lang="en-GB" sz="1200" b="1" baseline="30000" dirty="0" smtClean="0">
                <a:solidFill>
                  <a:srgbClr val="000000"/>
                </a:solidFill>
              </a:rPr>
              <a:t>:</a:t>
            </a:r>
            <a:r>
              <a:rPr lang="en-GB" sz="1200" b="1" baseline="30000" dirty="0">
                <a:solidFill>
                  <a:srgbClr val="000000"/>
                </a:solidFill>
              </a:rPr>
              <a:t> </a:t>
            </a:r>
            <a:r>
              <a:rPr lang="en-GB" sz="1200" baseline="30000" dirty="0" smtClean="0">
                <a:solidFill>
                  <a:srgbClr val="000000"/>
                </a:solidFill>
              </a:rPr>
              <a:t>Fred </a:t>
            </a:r>
            <a:r>
              <a:rPr lang="en-GB" sz="1200" baseline="30000" dirty="0">
                <a:solidFill>
                  <a:srgbClr val="000000"/>
                </a:solidFill>
              </a:rPr>
              <a:t>and </a:t>
            </a:r>
            <a:r>
              <a:rPr lang="en-GB" sz="1200" baseline="30000" dirty="0" err="1">
                <a:solidFill>
                  <a:srgbClr val="000000"/>
                </a:solidFill>
              </a:rPr>
              <a:t>Emmeline</a:t>
            </a:r>
            <a:r>
              <a:rPr lang="en-GB" sz="1200" baseline="30000" dirty="0">
                <a:solidFill>
                  <a:srgbClr val="000000"/>
                </a:solidFill>
              </a:rPr>
              <a:t> </a:t>
            </a:r>
            <a:r>
              <a:rPr lang="en-GB" sz="1200" baseline="30000" dirty="0" err="1">
                <a:solidFill>
                  <a:srgbClr val="000000"/>
                </a:solidFill>
              </a:rPr>
              <a:t>Pethick</a:t>
            </a:r>
            <a:r>
              <a:rPr lang="en-GB" sz="1200" baseline="30000" dirty="0">
                <a:solidFill>
                  <a:srgbClr val="000000"/>
                </a:solidFill>
              </a:rPr>
              <a:t>-Lawrence. Leaders of the Women’s Social and Political Union, 1906-1912. Votes for Women publishers.</a:t>
            </a:r>
            <a:endParaRPr lang="en-GB" sz="1200" b="1" baseline="30000" dirty="0">
              <a:solidFill>
                <a:srgbClr val="000000"/>
              </a:solidFill>
            </a:endParaRPr>
          </a:p>
          <a:p>
            <a:pPr marL="0" indent="0">
              <a:buNone/>
            </a:pPr>
            <a:r>
              <a:rPr lang="en-GB" sz="1200" b="1" baseline="30000" dirty="0">
                <a:solidFill>
                  <a:srgbClr val="000000"/>
                </a:solidFill>
              </a:rPr>
              <a:t>Textbox</a:t>
            </a:r>
            <a:r>
              <a:rPr lang="en-GB" sz="1200" b="1" baseline="30000" dirty="0" smtClean="0">
                <a:solidFill>
                  <a:srgbClr val="000000"/>
                </a:solidFill>
              </a:rPr>
              <a:t>:</a:t>
            </a:r>
            <a:r>
              <a:rPr lang="en-GB" sz="1200" b="1" baseline="30000" dirty="0">
                <a:solidFill>
                  <a:srgbClr val="000000"/>
                </a:solidFill>
              </a:rPr>
              <a:t> </a:t>
            </a:r>
            <a:r>
              <a:rPr lang="en-GB" sz="1200" baseline="30000" dirty="0" smtClean="0">
                <a:solidFill>
                  <a:srgbClr val="000000"/>
                </a:solidFill>
              </a:rPr>
              <a:t>In </a:t>
            </a:r>
            <a:r>
              <a:rPr lang="en-GB" sz="1200" baseline="30000" dirty="0">
                <a:solidFill>
                  <a:srgbClr val="000000"/>
                </a:solidFill>
              </a:rPr>
              <a:t>the aftermath of war Germany was starving, but the victors wanted vengeance. Two suffragette leaders and peace campaigners, Fred and </a:t>
            </a:r>
            <a:r>
              <a:rPr lang="en-GB" sz="1200" baseline="30000" dirty="0" err="1">
                <a:solidFill>
                  <a:srgbClr val="000000"/>
                </a:solidFill>
              </a:rPr>
              <a:t>Emmeline</a:t>
            </a:r>
            <a:r>
              <a:rPr lang="en-GB" sz="1200" baseline="30000" dirty="0">
                <a:solidFill>
                  <a:srgbClr val="000000"/>
                </a:solidFill>
              </a:rPr>
              <a:t> </a:t>
            </a:r>
            <a:r>
              <a:rPr lang="en-GB" sz="1200" baseline="30000" dirty="0" err="1">
                <a:solidFill>
                  <a:srgbClr val="000000"/>
                </a:solidFill>
              </a:rPr>
              <a:t>Pethick</a:t>
            </a:r>
            <a:r>
              <a:rPr lang="en-GB" sz="1200" baseline="30000" dirty="0">
                <a:solidFill>
                  <a:srgbClr val="000000"/>
                </a:solidFill>
              </a:rPr>
              <a:t>-Lawrence, deplored the punitive treatment and correctly predicted another war. This is their story, in their own words.</a:t>
            </a:r>
          </a:p>
          <a:p>
            <a:pPr marL="0" indent="0">
              <a:buNone/>
            </a:pPr>
            <a:endParaRPr lang="en-GB" sz="1200" b="1" baseline="30000" dirty="0" smtClean="0"/>
          </a:p>
          <a:p>
            <a:pPr marL="0" indent="0">
              <a:buNone/>
            </a:pPr>
            <a:r>
              <a:rPr lang="en-GB" sz="1400" b="1" baseline="30000" dirty="0" smtClean="0">
                <a:solidFill>
                  <a:srgbClr val="4A95B9"/>
                </a:solidFill>
              </a:rPr>
              <a:t>2.</a:t>
            </a:r>
            <a:r>
              <a:rPr lang="en-GB" sz="1400" b="1" dirty="0" smtClean="0">
                <a:solidFill>
                  <a:srgbClr val="4A95B9"/>
                </a:solidFill>
              </a:rPr>
              <a:t> </a:t>
            </a:r>
            <a:r>
              <a:rPr lang="en-GB" sz="1400" b="1" baseline="30000" dirty="0" smtClean="0">
                <a:solidFill>
                  <a:srgbClr val="4A95B9"/>
                </a:solidFill>
              </a:rPr>
              <a:t>The</a:t>
            </a:r>
            <a:r>
              <a:rPr lang="en-GB" sz="1400" b="1" baseline="30000" dirty="0">
                <a:solidFill>
                  <a:srgbClr val="4A95B9"/>
                </a:solidFill>
              </a:rPr>
              <a:t> </a:t>
            </a:r>
            <a:r>
              <a:rPr lang="en-GB" sz="1400" b="1" baseline="30000" dirty="0" err="1" smtClean="0">
                <a:solidFill>
                  <a:srgbClr val="4A95B9"/>
                </a:solidFill>
              </a:rPr>
              <a:t>Pethick</a:t>
            </a:r>
            <a:r>
              <a:rPr lang="en-GB" sz="1400" b="1" baseline="30000" dirty="0" err="1">
                <a:solidFill>
                  <a:srgbClr val="4A95B9"/>
                </a:solidFill>
              </a:rPr>
              <a:t>-</a:t>
            </a:r>
            <a:r>
              <a:rPr lang="en-GB" sz="1400" b="1" baseline="30000" dirty="0" err="1" smtClean="0">
                <a:solidFill>
                  <a:srgbClr val="4A95B9"/>
                </a:solidFill>
              </a:rPr>
              <a:t>Lawrences</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country</a:t>
            </a:r>
            <a:r>
              <a:rPr lang="en-GB" sz="1400" b="1" baseline="30000" dirty="0">
                <a:solidFill>
                  <a:srgbClr val="4A95B9"/>
                </a:solidFill>
              </a:rPr>
              <a:t> </a:t>
            </a:r>
            <a:r>
              <a:rPr lang="en-GB" sz="1400" b="1" baseline="30000" dirty="0" smtClean="0">
                <a:solidFill>
                  <a:srgbClr val="4A95B9"/>
                </a:solidFill>
              </a:rPr>
              <a:t>house</a:t>
            </a:r>
            <a:r>
              <a:rPr lang="en-GB" sz="1400" b="1" baseline="30000" dirty="0">
                <a:solidFill>
                  <a:srgbClr val="4A95B9"/>
                </a:solidFill>
              </a:rPr>
              <a:t> </a:t>
            </a:r>
            <a:r>
              <a:rPr lang="en-GB" sz="1400" b="1" baseline="30000" dirty="0" smtClean="0">
                <a:solidFill>
                  <a:srgbClr val="4A95B9"/>
                </a:solidFill>
              </a:rPr>
              <a:t>in</a:t>
            </a:r>
            <a:r>
              <a:rPr lang="en-GB" sz="1400" b="1" baseline="30000" dirty="0">
                <a:solidFill>
                  <a:srgbClr val="4A95B9"/>
                </a:solidFill>
              </a:rPr>
              <a:t> </a:t>
            </a:r>
            <a:r>
              <a:rPr lang="en-GB" sz="1400" b="1" baseline="30000" dirty="0" smtClean="0">
                <a:solidFill>
                  <a:srgbClr val="4A95B9"/>
                </a:solidFill>
              </a:rPr>
              <a:t>summer</a:t>
            </a:r>
            <a:endParaRPr lang="en-GB" sz="1400" baseline="30000" dirty="0">
              <a:solidFill>
                <a:srgbClr val="4A95B9"/>
              </a:solidFill>
            </a:endParaRPr>
          </a:p>
          <a:p>
            <a:pPr marL="0" indent="0">
              <a:buNone/>
            </a:pPr>
            <a:r>
              <a:rPr lang="en-GB" sz="1200" b="1" baseline="30000" dirty="0">
                <a:solidFill>
                  <a:srgbClr val="000000"/>
                </a:solidFill>
              </a:rPr>
              <a:t>Textbox</a:t>
            </a:r>
            <a:r>
              <a:rPr lang="en-GB" sz="1200" b="1" baseline="30000" dirty="0" smtClean="0">
                <a:solidFill>
                  <a:srgbClr val="000000"/>
                </a:solidFill>
              </a:rPr>
              <a:t>:</a:t>
            </a:r>
            <a:r>
              <a:rPr lang="en-GB" sz="1200" baseline="30000" dirty="0">
                <a:solidFill>
                  <a:srgbClr val="000000"/>
                </a:solidFill>
              </a:rPr>
              <a:t> </a:t>
            </a:r>
            <a:r>
              <a:rPr lang="en-GB" sz="1200" baseline="30000" dirty="0" smtClean="0">
                <a:solidFill>
                  <a:srgbClr val="000000"/>
                </a:solidFill>
              </a:rPr>
              <a:t>It was </a:t>
            </a:r>
            <a:r>
              <a:rPr lang="en-GB" sz="1200" baseline="30000" dirty="0">
                <a:solidFill>
                  <a:srgbClr val="000000"/>
                </a:solidFill>
              </a:rPr>
              <a:t>not until the middle of 1918 that my age group came within the Conscription Act and I was called up. I was then 46. Believing as I did that the war could and should be brought to an end by a negotiated peace, I could not very well go out to fight for </a:t>
            </a:r>
            <a:r>
              <a:rPr lang="en-GB" sz="1200" baseline="30000" dirty="0" err="1">
                <a:solidFill>
                  <a:srgbClr val="000000"/>
                </a:solidFill>
              </a:rPr>
              <a:t>Mr.</a:t>
            </a:r>
            <a:r>
              <a:rPr lang="en-GB" sz="1200" baseline="30000" dirty="0">
                <a:solidFill>
                  <a:srgbClr val="000000"/>
                </a:solidFill>
              </a:rPr>
              <a:t> Lloyd George’s ‘knock-out blow’. </a:t>
            </a:r>
          </a:p>
          <a:p>
            <a:pPr marL="0" indent="0">
              <a:buNone/>
            </a:pPr>
            <a:endParaRPr lang="en-GB" sz="1200" b="1" baseline="30000" dirty="0" smtClean="0"/>
          </a:p>
          <a:p>
            <a:pPr marL="0" indent="0">
              <a:buNone/>
            </a:pPr>
            <a:r>
              <a:rPr lang="en-GB" sz="1400" b="1" baseline="30000" dirty="0" smtClean="0">
                <a:solidFill>
                  <a:srgbClr val="4A95B9"/>
                </a:solidFill>
              </a:rPr>
              <a:t>3.</a:t>
            </a:r>
            <a:r>
              <a:rPr lang="en-GB" sz="1400" b="1" dirty="0" smtClean="0">
                <a:solidFill>
                  <a:srgbClr val="4A95B9"/>
                </a:solidFill>
              </a:rPr>
              <a:t> </a:t>
            </a:r>
            <a:r>
              <a:rPr lang="en-GB" sz="1400" b="1" baseline="30000" dirty="0" smtClean="0">
                <a:solidFill>
                  <a:srgbClr val="4A95B9"/>
                </a:solidFill>
              </a:rPr>
              <a:t>Fred</a:t>
            </a:r>
            <a:r>
              <a:rPr lang="en-GB" sz="1400" b="1" baseline="30000" dirty="0">
                <a:solidFill>
                  <a:srgbClr val="4A95B9"/>
                </a:solidFill>
              </a:rPr>
              <a:t> </a:t>
            </a:r>
            <a:r>
              <a:rPr lang="en-GB" sz="1400" b="1" baseline="30000" dirty="0" smtClean="0">
                <a:solidFill>
                  <a:srgbClr val="4A95B9"/>
                </a:solidFill>
              </a:rPr>
              <a:t>walking</a:t>
            </a:r>
            <a:r>
              <a:rPr lang="en-GB" sz="1400" b="1" baseline="30000" dirty="0">
                <a:solidFill>
                  <a:srgbClr val="4A95B9"/>
                </a:solidFill>
              </a:rPr>
              <a:t> </a:t>
            </a:r>
            <a:r>
              <a:rPr lang="en-GB" sz="1400" b="1" baseline="30000" dirty="0" smtClean="0">
                <a:solidFill>
                  <a:srgbClr val="4A95B9"/>
                </a:solidFill>
              </a:rPr>
              <a:t>past</a:t>
            </a:r>
            <a:r>
              <a:rPr lang="en-GB" sz="1400" b="1" baseline="30000" dirty="0">
                <a:solidFill>
                  <a:srgbClr val="4A95B9"/>
                </a:solidFill>
              </a:rPr>
              <a:t> </a:t>
            </a:r>
            <a:r>
              <a:rPr lang="en-GB" sz="1400" b="1" baseline="30000" dirty="0" smtClean="0">
                <a:solidFill>
                  <a:srgbClr val="4A95B9"/>
                </a:solidFill>
              </a:rPr>
              <a:t>‘Eat</a:t>
            </a:r>
            <a:r>
              <a:rPr lang="en-GB" sz="1400" b="1" baseline="30000" dirty="0">
                <a:solidFill>
                  <a:srgbClr val="4A95B9"/>
                </a:solidFill>
              </a:rPr>
              <a:t> </a:t>
            </a:r>
            <a:r>
              <a:rPr lang="en-GB" sz="1400" b="1" baseline="30000" dirty="0" smtClean="0">
                <a:solidFill>
                  <a:srgbClr val="4A95B9"/>
                </a:solidFill>
              </a:rPr>
              <a:t>less</a:t>
            </a:r>
            <a:r>
              <a:rPr lang="en-GB" sz="1400" b="1" baseline="30000" dirty="0">
                <a:solidFill>
                  <a:srgbClr val="4A95B9"/>
                </a:solidFill>
              </a:rPr>
              <a:t> </a:t>
            </a:r>
            <a:r>
              <a:rPr lang="en-GB" sz="1400" b="1" baseline="30000" dirty="0" smtClean="0">
                <a:solidFill>
                  <a:srgbClr val="4A95B9"/>
                </a:solidFill>
              </a:rPr>
              <a:t>bread’</a:t>
            </a:r>
            <a:r>
              <a:rPr lang="en-GB" sz="1400" b="1" dirty="0" smtClean="0">
                <a:solidFill>
                  <a:srgbClr val="4A95B9"/>
                </a:solidFill>
              </a:rPr>
              <a:t> </a:t>
            </a:r>
            <a:r>
              <a:rPr lang="en-GB" sz="1400" b="1" baseline="30000" dirty="0" smtClean="0">
                <a:solidFill>
                  <a:srgbClr val="4A95B9"/>
                </a:solidFill>
              </a:rPr>
              <a:t>poster</a:t>
            </a:r>
            <a:r>
              <a:rPr lang="en-GB" sz="1400" b="1" baseline="30000" dirty="0">
                <a:solidFill>
                  <a:srgbClr val="4A95B9"/>
                </a:solidFill>
              </a:rPr>
              <a:t> </a:t>
            </a:r>
            <a:r>
              <a:rPr lang="en-GB" sz="1400" b="1" baseline="30000" dirty="0" smtClean="0">
                <a:solidFill>
                  <a:srgbClr val="4A95B9"/>
                </a:solidFill>
              </a:rPr>
              <a:t>on</a:t>
            </a:r>
            <a:r>
              <a:rPr lang="en-GB" sz="1400" b="1" baseline="30000" dirty="0">
                <a:solidFill>
                  <a:srgbClr val="4A95B9"/>
                </a:solidFill>
              </a:rPr>
              <a:t> </a:t>
            </a:r>
            <a:r>
              <a:rPr lang="en-GB" sz="1400" b="1" baseline="30000" dirty="0" smtClean="0">
                <a:solidFill>
                  <a:srgbClr val="4A95B9"/>
                </a:solidFill>
              </a:rPr>
              <a:t>brick</a:t>
            </a:r>
            <a:r>
              <a:rPr lang="en-GB" sz="1400" b="1" baseline="30000" dirty="0">
                <a:solidFill>
                  <a:srgbClr val="4A95B9"/>
                </a:solidFill>
              </a:rPr>
              <a:t> </a:t>
            </a:r>
            <a:r>
              <a:rPr lang="en-GB" sz="1400" b="1" baseline="30000" dirty="0" smtClean="0">
                <a:solidFill>
                  <a:srgbClr val="4A95B9"/>
                </a:solidFill>
              </a:rPr>
              <a:t>wall.</a:t>
            </a:r>
            <a:r>
              <a:rPr lang="en-GB" sz="1400" b="1" dirty="0" smtClean="0">
                <a:solidFill>
                  <a:srgbClr val="4A95B9"/>
                </a:solidFill>
              </a:rPr>
              <a:t> </a:t>
            </a:r>
            <a:r>
              <a:rPr lang="en-GB" sz="1400" b="1" baseline="30000" dirty="0" smtClean="0">
                <a:solidFill>
                  <a:srgbClr val="4A95B9"/>
                </a:solidFill>
              </a:rPr>
              <a:t>Musing</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a:solidFill>
                  <a:srgbClr val="000000"/>
                </a:solidFill>
              </a:rPr>
              <a:t>Textbox</a:t>
            </a:r>
            <a:r>
              <a:rPr lang="en-GB" sz="1200" b="1" baseline="30000" dirty="0" smtClean="0">
                <a:solidFill>
                  <a:srgbClr val="000000"/>
                </a:solidFill>
              </a:rPr>
              <a:t>:</a:t>
            </a:r>
            <a:r>
              <a:rPr lang="en-GB" sz="1200" baseline="30000" dirty="0">
                <a:solidFill>
                  <a:srgbClr val="000000"/>
                </a:solidFill>
              </a:rPr>
              <a:t> </a:t>
            </a:r>
            <a:r>
              <a:rPr lang="en-GB" sz="1200" baseline="30000" dirty="0" smtClean="0">
                <a:solidFill>
                  <a:srgbClr val="000000"/>
                </a:solidFill>
              </a:rPr>
              <a:t>I had </a:t>
            </a:r>
            <a:r>
              <a:rPr lang="en-GB" sz="1200" baseline="30000" dirty="0">
                <a:solidFill>
                  <a:srgbClr val="000000"/>
                </a:solidFill>
              </a:rPr>
              <a:t>thought the matter over very carefully, and had come to the conclusion that I was not prepared to say that I was against war in circumstances which seemed to me to justify a resort to arms</a:t>
            </a:r>
            <a:r>
              <a:rPr lang="en-GB" sz="1200" baseline="30000" dirty="0" smtClean="0">
                <a:solidFill>
                  <a:srgbClr val="000000"/>
                </a:solidFill>
              </a:rPr>
              <a:t>.</a:t>
            </a:r>
            <a:endParaRPr lang="en-GB" sz="1200" b="1" baseline="30000" dirty="0" smtClean="0">
              <a:solidFill>
                <a:srgbClr val="000000"/>
              </a:solidFill>
            </a:endParaRPr>
          </a:p>
        </p:txBody>
      </p:sp>
      <p:pic>
        <p:nvPicPr>
          <p:cNvPr id="9" name="Picture 8" descr="Make GermanyPaytex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048" y="785876"/>
            <a:ext cx="4151376" cy="845820"/>
          </a:xfrm>
          <a:prstGeom prst="rect">
            <a:avLst/>
          </a:prstGeom>
        </p:spPr>
      </p:pic>
      <p:sp>
        <p:nvSpPr>
          <p:cNvPr id="6" name="Content Placeholder 2"/>
          <p:cNvSpPr txBox="1">
            <a:spLocks/>
          </p:cNvSpPr>
          <p:nvPr/>
        </p:nvSpPr>
        <p:spPr>
          <a:xfrm>
            <a:off x="4470400" y="2032000"/>
            <a:ext cx="3295650" cy="260779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1400" b="1" baseline="30000" dirty="0" smtClean="0">
                <a:solidFill>
                  <a:srgbClr val="4A95B9"/>
                </a:solidFill>
              </a:rPr>
              <a:t>4. At a</a:t>
            </a:r>
            <a:r>
              <a:rPr lang="en-GB" sz="1400" b="1" baseline="30000" dirty="0">
                <a:solidFill>
                  <a:srgbClr val="4A95B9"/>
                </a:solidFill>
              </a:rPr>
              <a:t> </a:t>
            </a:r>
            <a:r>
              <a:rPr lang="en-GB" sz="1400" b="1" baseline="30000" dirty="0" smtClean="0">
                <a:solidFill>
                  <a:srgbClr val="4A95B9"/>
                </a:solidFill>
              </a:rPr>
              <a:t>tribunal.</a:t>
            </a:r>
            <a:endParaRPr lang="en-GB" sz="1400" baseline="30000" dirty="0" smtClean="0">
              <a:solidFill>
                <a:srgbClr val="4A95B9"/>
              </a:solidFill>
            </a:endParaRPr>
          </a:p>
          <a:p>
            <a:pPr marL="0" indent="0">
              <a:buFont typeface="Arial"/>
              <a:buNone/>
            </a:pPr>
            <a:r>
              <a:rPr lang="en-GB" sz="1200" b="1" baseline="30000" dirty="0" smtClean="0">
                <a:solidFill>
                  <a:srgbClr val="000000"/>
                </a:solidFill>
              </a:rPr>
              <a:t>Textbox:</a:t>
            </a:r>
            <a:r>
              <a:rPr lang="en-GB" sz="1200" baseline="30000" dirty="0" smtClean="0">
                <a:solidFill>
                  <a:srgbClr val="000000"/>
                </a:solidFill>
              </a:rPr>
              <a:t> I was therefore one of those who tribunals elsewhere had decided were political, and not strictly conscientious objectors. </a:t>
            </a:r>
            <a:br>
              <a:rPr lang="en-GB" sz="1200" baseline="30000" dirty="0" smtClean="0">
                <a:solidFill>
                  <a:srgbClr val="000000"/>
                </a:solidFill>
              </a:rPr>
            </a:br>
            <a:r>
              <a:rPr lang="en-GB" sz="1200" b="1" baseline="30000" dirty="0" smtClean="0">
                <a:solidFill>
                  <a:srgbClr val="000000"/>
                </a:solidFill>
              </a:rPr>
              <a:t>Clerk:</a:t>
            </a:r>
            <a:r>
              <a:rPr lang="en-GB" sz="1200" b="1" dirty="0" smtClean="0">
                <a:solidFill>
                  <a:srgbClr val="000000"/>
                </a:solidFill>
              </a:rPr>
              <a:t> </a:t>
            </a:r>
            <a:r>
              <a:rPr lang="en-GB" sz="1200" baseline="30000" dirty="0" smtClean="0">
                <a:solidFill>
                  <a:srgbClr val="000000"/>
                </a:solidFill>
              </a:rPr>
              <a:t>We understand  that Mr </a:t>
            </a:r>
            <a:r>
              <a:rPr lang="en-GB" sz="1200" baseline="30000" dirty="0" err="1" smtClean="0">
                <a:solidFill>
                  <a:srgbClr val="000000"/>
                </a:solidFill>
              </a:rPr>
              <a:t>Pethick</a:t>
            </a:r>
            <a:r>
              <a:rPr lang="en-GB" sz="1200" baseline="30000" dirty="0" smtClean="0">
                <a:solidFill>
                  <a:srgbClr val="000000"/>
                </a:solidFill>
              </a:rPr>
              <a:t>-Lawrence has held these views for a considerable time.</a:t>
            </a:r>
            <a:br>
              <a:rPr lang="en-GB" sz="1200" baseline="30000" dirty="0" smtClean="0">
                <a:solidFill>
                  <a:srgbClr val="000000"/>
                </a:solidFill>
              </a:rPr>
            </a:br>
            <a:r>
              <a:rPr lang="en-GB" sz="1200" b="1" baseline="30000" dirty="0" smtClean="0">
                <a:solidFill>
                  <a:srgbClr val="000000"/>
                </a:solidFill>
              </a:rPr>
              <a:t>Military rep:</a:t>
            </a:r>
            <a:r>
              <a:rPr lang="en-GB" sz="1200" b="1" dirty="0" smtClean="0">
                <a:solidFill>
                  <a:srgbClr val="000000"/>
                </a:solidFill>
              </a:rPr>
              <a:t> </a:t>
            </a:r>
            <a:r>
              <a:rPr lang="en-GB" sz="1200" baseline="30000" dirty="0" smtClean="0">
                <a:solidFill>
                  <a:srgbClr val="000000"/>
                </a:solidFill>
              </a:rPr>
              <a:t>Then I do not particularly want this man!</a:t>
            </a:r>
          </a:p>
          <a:p>
            <a:pPr marL="0" indent="0">
              <a:buFont typeface="Arial"/>
              <a:buNone/>
            </a:pPr>
            <a:endParaRPr lang="en-GB" sz="1200" b="1" baseline="30000" dirty="0" smtClean="0"/>
          </a:p>
          <a:p>
            <a:pPr marL="0" indent="0">
              <a:buFont typeface="Arial"/>
              <a:buNone/>
            </a:pPr>
            <a:r>
              <a:rPr lang="en-GB" sz="1400" b="1" baseline="30000" dirty="0" smtClean="0">
                <a:solidFill>
                  <a:srgbClr val="4A95B9"/>
                </a:solidFill>
              </a:rPr>
              <a:t>5.</a:t>
            </a:r>
            <a:r>
              <a:rPr lang="en-GB" sz="1400" b="1" dirty="0" smtClean="0">
                <a:solidFill>
                  <a:srgbClr val="4A95B9"/>
                </a:solidFill>
              </a:rPr>
              <a:t> </a:t>
            </a:r>
            <a:r>
              <a:rPr lang="en-GB" sz="1400" b="1" baseline="30000" dirty="0" smtClean="0">
                <a:solidFill>
                  <a:srgbClr val="4A95B9"/>
                </a:solidFill>
              </a:rPr>
              <a:t>Fred cycling</a:t>
            </a:r>
            <a:r>
              <a:rPr lang="en-GB" sz="1400" b="1" baseline="30000" dirty="0">
                <a:solidFill>
                  <a:srgbClr val="4A95B9"/>
                </a:solidFill>
              </a:rPr>
              <a:t> </a:t>
            </a:r>
            <a:r>
              <a:rPr lang="en-GB" sz="1400" b="1" baseline="30000" dirty="0" smtClean="0">
                <a:solidFill>
                  <a:srgbClr val="4A95B9"/>
                </a:solidFill>
              </a:rPr>
              <a:t>into</a:t>
            </a:r>
            <a:r>
              <a:rPr lang="en-GB" sz="1400" b="1" baseline="30000" dirty="0">
                <a:solidFill>
                  <a:srgbClr val="4A95B9"/>
                </a:solidFill>
              </a:rPr>
              <a:t> </a:t>
            </a:r>
            <a:r>
              <a:rPr lang="en-GB" sz="1400" b="1" baseline="30000" dirty="0" smtClean="0">
                <a:solidFill>
                  <a:srgbClr val="4A95B9"/>
                </a:solidFill>
              </a:rPr>
              <a:t>a</a:t>
            </a:r>
            <a:r>
              <a:rPr lang="en-GB" sz="1400" b="1" baseline="30000" dirty="0">
                <a:solidFill>
                  <a:srgbClr val="4A95B9"/>
                </a:solidFill>
              </a:rPr>
              <a:t> </a:t>
            </a:r>
            <a:r>
              <a:rPr lang="en-GB" sz="1400" b="1" baseline="30000" dirty="0" smtClean="0">
                <a:solidFill>
                  <a:srgbClr val="4A95B9"/>
                </a:solidFill>
              </a:rPr>
              <a:t>farmyard.</a:t>
            </a:r>
            <a:endParaRPr lang="en-GB" sz="1400" baseline="30000" dirty="0" smtClean="0">
              <a:solidFill>
                <a:srgbClr val="4A95B9"/>
              </a:solidFill>
            </a:endParaRPr>
          </a:p>
          <a:p>
            <a:pPr marL="0" indent="0">
              <a:buFont typeface="Arial"/>
              <a:buNone/>
            </a:pPr>
            <a:r>
              <a:rPr lang="en-GB" sz="1200" b="1" baseline="30000" dirty="0" smtClean="0">
                <a:solidFill>
                  <a:srgbClr val="000000"/>
                </a:solidFill>
              </a:rPr>
              <a:t>Textbox:</a:t>
            </a:r>
            <a:r>
              <a:rPr lang="en-GB" sz="1200" baseline="30000" dirty="0" smtClean="0">
                <a:solidFill>
                  <a:srgbClr val="000000"/>
                </a:solidFill>
              </a:rPr>
              <a:t> So I was awarded exemption, conditional on my </a:t>
            </a:r>
            <a:r>
              <a:rPr lang="en-GB" sz="1200" baseline="30000" dirty="0" smtClean="0"/>
              <a:t>doing work of national importance, and work on the land was indicated.</a:t>
            </a:r>
          </a:p>
          <a:p>
            <a:pPr marL="0" indent="0">
              <a:buFont typeface="Arial"/>
              <a:buNone/>
            </a:pPr>
            <a:endParaRPr lang="en-GB" sz="1200" b="1" baseline="30000" dirty="0" smtClean="0"/>
          </a:p>
          <a:p>
            <a:pPr marL="0" indent="0">
              <a:buFont typeface="Arial"/>
              <a:buNone/>
            </a:pPr>
            <a:r>
              <a:rPr lang="en-GB" sz="1400" b="1" baseline="30000" dirty="0" smtClean="0">
                <a:solidFill>
                  <a:srgbClr val="4A95B9"/>
                </a:solidFill>
              </a:rPr>
              <a:t>6.</a:t>
            </a:r>
            <a:r>
              <a:rPr lang="en-GB" sz="1400" b="1" dirty="0" smtClean="0">
                <a:solidFill>
                  <a:srgbClr val="4A95B9"/>
                </a:solidFill>
              </a:rPr>
              <a:t> </a:t>
            </a:r>
            <a:r>
              <a:rPr lang="en-GB" sz="1400" b="1" baseline="30000" dirty="0" smtClean="0">
                <a:solidFill>
                  <a:srgbClr val="4A95B9"/>
                </a:solidFill>
              </a:rPr>
              <a:t>Fred</a:t>
            </a:r>
            <a:r>
              <a:rPr lang="en-GB" sz="1400" b="1" baseline="30000" dirty="0">
                <a:solidFill>
                  <a:srgbClr val="4A95B9"/>
                </a:solidFill>
              </a:rPr>
              <a:t> </a:t>
            </a:r>
            <a:r>
              <a:rPr lang="en-GB" sz="1400" b="1" baseline="30000" dirty="0" smtClean="0">
                <a:solidFill>
                  <a:srgbClr val="4A95B9"/>
                </a:solidFill>
              </a:rPr>
              <a:t>in</a:t>
            </a:r>
            <a:r>
              <a:rPr lang="en-GB" sz="1400" b="1" baseline="30000" dirty="0">
                <a:solidFill>
                  <a:srgbClr val="4A95B9"/>
                </a:solidFill>
              </a:rPr>
              <a:t> </a:t>
            </a:r>
            <a:r>
              <a:rPr lang="en-GB" sz="1400" b="1" baseline="30000" dirty="0" smtClean="0">
                <a:solidFill>
                  <a:srgbClr val="4A95B9"/>
                </a:solidFill>
              </a:rPr>
              <a:t>shirtsleeves,</a:t>
            </a:r>
            <a:r>
              <a:rPr lang="en-GB" sz="1400" b="1" baseline="30000" dirty="0">
                <a:solidFill>
                  <a:srgbClr val="4A95B9"/>
                </a:solidFill>
              </a:rPr>
              <a:t> </a:t>
            </a:r>
            <a:r>
              <a:rPr lang="en-GB" sz="1400" b="1" baseline="30000" dirty="0" smtClean="0">
                <a:solidFill>
                  <a:srgbClr val="4A95B9"/>
                </a:solidFill>
              </a:rPr>
              <a:t>doing</a:t>
            </a:r>
            <a:r>
              <a:rPr lang="en-GB" sz="1400" b="1" dirty="0" smtClean="0">
                <a:solidFill>
                  <a:srgbClr val="4A95B9"/>
                </a:solidFill>
              </a:rPr>
              <a:t> </a:t>
            </a:r>
            <a:r>
              <a:rPr lang="en-GB" sz="1400" b="1" baseline="30000" dirty="0" smtClean="0">
                <a:solidFill>
                  <a:srgbClr val="4A95B9"/>
                </a:solidFill>
              </a:rPr>
              <a:t>farm</a:t>
            </a:r>
            <a:r>
              <a:rPr lang="en-GB" sz="1400" b="1" dirty="0" smtClean="0">
                <a:solidFill>
                  <a:srgbClr val="4A95B9"/>
                </a:solidFill>
              </a:rPr>
              <a:t> </a:t>
            </a:r>
            <a:r>
              <a:rPr lang="en-GB" sz="1400" b="1" baseline="30000" dirty="0" smtClean="0">
                <a:solidFill>
                  <a:srgbClr val="4A95B9"/>
                </a:solidFill>
              </a:rPr>
              <a:t>work.</a:t>
            </a:r>
            <a:r>
              <a:rPr lang="en-GB" sz="1400" baseline="30000" dirty="0">
                <a:solidFill>
                  <a:srgbClr val="4A95B9"/>
                </a:solidFill>
              </a:rPr>
              <a:t/>
            </a:r>
            <a:br>
              <a:rPr lang="en-GB" sz="1400" baseline="30000" dirty="0">
                <a:solidFill>
                  <a:srgbClr val="4A95B9"/>
                </a:solidFill>
              </a:rPr>
            </a:br>
            <a:r>
              <a:rPr lang="en-GB" sz="1200" b="1" baseline="30000" dirty="0" smtClean="0"/>
              <a:t>Textbox:</a:t>
            </a:r>
            <a:r>
              <a:rPr lang="en-GB" sz="1200" baseline="30000" dirty="0" smtClean="0"/>
              <a:t> I could not very well refuse to help to grow food for the nation.</a:t>
            </a:r>
          </a:p>
          <a:p>
            <a:pPr marL="0" indent="0">
              <a:buFont typeface="Arial"/>
              <a:buNone/>
            </a:pPr>
            <a:endParaRPr lang="en-GB" sz="1200" b="1" baseline="30000" dirty="0" smtClean="0"/>
          </a:p>
          <a:p>
            <a:pPr marL="0" indent="0">
              <a:buFont typeface="Arial"/>
              <a:buNone/>
            </a:pPr>
            <a:r>
              <a:rPr lang="en-GB" sz="1400" b="1" baseline="30000" dirty="0" smtClean="0">
                <a:solidFill>
                  <a:srgbClr val="4A95B9"/>
                </a:solidFill>
              </a:rPr>
              <a:t>7.</a:t>
            </a:r>
            <a:r>
              <a:rPr lang="en-GB" sz="1400" b="1" dirty="0" smtClean="0">
                <a:solidFill>
                  <a:srgbClr val="4A95B9"/>
                </a:solidFill>
              </a:rPr>
              <a:t> </a:t>
            </a:r>
            <a:r>
              <a:rPr lang="en-GB" sz="1400" b="1" baseline="30000" dirty="0" smtClean="0">
                <a:solidFill>
                  <a:srgbClr val="4A95B9"/>
                </a:solidFill>
              </a:rPr>
              <a:t>Wide</a:t>
            </a:r>
            <a:r>
              <a:rPr lang="en-GB" sz="1400" b="1" baseline="30000" dirty="0">
                <a:solidFill>
                  <a:srgbClr val="4A95B9"/>
                </a:solidFill>
              </a:rPr>
              <a:t> </a:t>
            </a:r>
            <a:r>
              <a:rPr lang="en-GB" sz="1400" b="1" baseline="30000" dirty="0" smtClean="0">
                <a:solidFill>
                  <a:srgbClr val="4A95B9"/>
                </a:solidFill>
              </a:rPr>
              <a:t>panel.</a:t>
            </a:r>
            <a:endParaRPr lang="en-GB" sz="1400" baseline="30000" dirty="0" smtClean="0">
              <a:solidFill>
                <a:srgbClr val="4A95B9"/>
              </a:solidFill>
            </a:endParaRPr>
          </a:p>
          <a:p>
            <a:pPr marL="0" indent="0">
              <a:buFont typeface="Arial"/>
              <a:buNone/>
            </a:pPr>
            <a:r>
              <a:rPr lang="en-GB" sz="1200" baseline="30000" dirty="0" smtClean="0"/>
              <a:t>Rationing chart.</a:t>
            </a:r>
          </a:p>
          <a:p>
            <a:pPr marL="0" indent="0">
              <a:buFont typeface="Arial"/>
              <a:buNone/>
            </a:pPr>
            <a:endParaRPr lang="en-GB" sz="1200" b="1" baseline="30000" dirty="0" smtClean="0"/>
          </a:p>
        </p:txBody>
      </p:sp>
      <p:cxnSp>
        <p:nvCxnSpPr>
          <p:cNvPr id="10" name="Straight Connector 9"/>
          <p:cNvCxnSpPr/>
          <p:nvPr/>
        </p:nvCxnSpPr>
        <p:spPr>
          <a:xfrm>
            <a:off x="533400" y="417830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33400" y="325755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572000" y="312420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572000" y="379095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4572000" y="436880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pic>
        <p:nvPicPr>
          <p:cNvPr id="19" name="Picture 18" descr="Activity4Scenari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Tree>
    <p:extLst>
      <p:ext uri="{BB962C8B-B14F-4D97-AF65-F5344CB8AC3E}">
        <p14:creationId xmlns:p14="http://schemas.microsoft.com/office/powerpoint/2010/main" val="290604187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50576"/>
            <a:ext cx="3670300" cy="2873266"/>
          </a:xfrm>
        </p:spPr>
        <p:txBody>
          <a:bodyPr>
            <a:noAutofit/>
          </a:bodyPr>
          <a:lstStyle/>
          <a:p>
            <a:pPr marL="0" indent="0">
              <a:buNone/>
            </a:pPr>
            <a:r>
              <a:rPr lang="en-GB" sz="2000" b="1" baseline="30000" dirty="0" smtClean="0"/>
              <a:t>Page 2</a:t>
            </a:r>
          </a:p>
          <a:p>
            <a:pPr marL="0" indent="0">
              <a:buNone/>
            </a:pPr>
            <a:r>
              <a:rPr lang="en-GB" sz="1400" b="1" baseline="30000" dirty="0" smtClean="0">
                <a:solidFill>
                  <a:srgbClr val="4A95B9"/>
                </a:solidFill>
              </a:rPr>
              <a:t>1. Ration books</a:t>
            </a:r>
            <a:r>
              <a:rPr lang="en-GB" sz="1400" b="1" baseline="30000" dirty="0">
                <a:solidFill>
                  <a:srgbClr val="4A95B9"/>
                </a:solidFill>
              </a:rPr>
              <a:t> </a:t>
            </a:r>
            <a:r>
              <a:rPr lang="en-GB" sz="1400" b="1" baseline="30000" dirty="0" smtClean="0">
                <a:solidFill>
                  <a:srgbClr val="4A95B9"/>
                </a:solidFill>
              </a:rPr>
              <a:t>and</a:t>
            </a:r>
            <a:r>
              <a:rPr lang="en-GB" sz="1400" b="1" dirty="0" smtClean="0">
                <a:solidFill>
                  <a:srgbClr val="4A95B9"/>
                </a:solidFill>
              </a:rPr>
              <a:t> </a:t>
            </a:r>
            <a:r>
              <a:rPr lang="en-GB" sz="1400" b="1" baseline="30000" dirty="0" smtClean="0">
                <a:solidFill>
                  <a:srgbClr val="4A95B9"/>
                </a:solidFill>
              </a:rPr>
              <a:t>vouchers</a:t>
            </a:r>
            <a:endParaRPr lang="en-GB" sz="1400" b="1" baseline="30000" dirty="0">
              <a:solidFill>
                <a:srgbClr val="4A95B9"/>
              </a:solidFill>
            </a:endParaRPr>
          </a:p>
          <a:p>
            <a:pPr marL="0" indent="0">
              <a:lnSpc>
                <a:spcPct val="120000"/>
              </a:lnSpc>
              <a:buNone/>
            </a:pPr>
            <a:r>
              <a:rPr lang="en-GB" sz="1400" b="1" baseline="30000" dirty="0" smtClean="0">
                <a:solidFill>
                  <a:srgbClr val="4A95B9"/>
                </a:solidFill>
              </a:rPr>
              <a:t>2.</a:t>
            </a:r>
            <a:r>
              <a:rPr lang="en-GB" sz="1400" b="1" dirty="0" smtClean="0">
                <a:solidFill>
                  <a:srgbClr val="4A95B9"/>
                </a:solidFill>
              </a:rPr>
              <a:t> </a:t>
            </a:r>
            <a:r>
              <a:rPr lang="en-GB" sz="1400" b="1" baseline="30000" dirty="0" smtClean="0">
                <a:solidFill>
                  <a:srgbClr val="4A95B9"/>
                </a:solidFill>
              </a:rPr>
              <a:t>The </a:t>
            </a:r>
            <a:r>
              <a:rPr lang="en-GB" sz="1400" b="1" baseline="30000" dirty="0" err="1" smtClean="0">
                <a:solidFill>
                  <a:srgbClr val="4A95B9"/>
                </a:solidFill>
              </a:rPr>
              <a:t>Pethick-Lawrences</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country house in summer</a:t>
            </a:r>
            <a:endParaRPr lang="en-GB" sz="1400" baseline="30000" dirty="0" smtClean="0">
              <a:solidFill>
                <a:srgbClr val="4A95B9"/>
              </a:solidFill>
            </a:endParaRPr>
          </a:p>
          <a:p>
            <a:pPr marL="0" indent="0">
              <a:buNone/>
            </a:pPr>
            <a:r>
              <a:rPr lang="en-GB" sz="1200" b="1" baseline="30000" dirty="0" smtClean="0">
                <a:solidFill>
                  <a:srgbClr val="000000"/>
                </a:solidFill>
              </a:rPr>
              <a:t>Textbox:</a:t>
            </a:r>
            <a:r>
              <a:rPr lang="en-GB" sz="1200" baseline="30000" dirty="0" smtClean="0">
                <a:solidFill>
                  <a:srgbClr val="000000"/>
                </a:solidFill>
              </a:rPr>
              <a:t> The </a:t>
            </a:r>
            <a:r>
              <a:rPr lang="en-GB" sz="1200" baseline="30000" dirty="0">
                <a:solidFill>
                  <a:srgbClr val="000000"/>
                </a:solidFill>
              </a:rPr>
              <a:t>bells of Armistice Day had scarcely ceased ringing when a general election was announced. Polling day was fixed for December 14, 1918</a:t>
            </a:r>
            <a:r>
              <a:rPr lang="en-GB" sz="1200" baseline="30000" dirty="0" smtClean="0">
                <a:solidFill>
                  <a:srgbClr val="000000"/>
                </a:solidFill>
              </a:rPr>
              <a:t>.</a:t>
            </a:r>
            <a:endParaRPr lang="en-GB" sz="1200" b="1" baseline="30000" dirty="0" smtClean="0">
              <a:solidFill>
                <a:srgbClr val="000000"/>
              </a:solidFill>
            </a:endParaRPr>
          </a:p>
          <a:p>
            <a:pPr marL="0" indent="0">
              <a:buNone/>
            </a:pPr>
            <a:r>
              <a:rPr lang="en-GB" sz="1400" b="1" baseline="30000" dirty="0" smtClean="0">
                <a:solidFill>
                  <a:srgbClr val="4A95B9"/>
                </a:solidFill>
              </a:rPr>
              <a:t>3.</a:t>
            </a:r>
            <a:r>
              <a:rPr lang="en-GB" sz="1400" b="1" dirty="0" smtClean="0">
                <a:solidFill>
                  <a:srgbClr val="4A95B9"/>
                </a:solidFill>
              </a:rPr>
              <a:t> </a:t>
            </a:r>
            <a:r>
              <a:rPr lang="en-GB" sz="1400" b="1" baseline="30000" dirty="0" smtClean="0">
                <a:solidFill>
                  <a:srgbClr val="4A95B9"/>
                </a:solidFill>
              </a:rPr>
              <a:t>Textbox:</a:t>
            </a:r>
            <a:r>
              <a:rPr lang="en-GB" sz="1400" baseline="30000" dirty="0" smtClean="0">
                <a:solidFill>
                  <a:srgbClr val="4A95B9"/>
                </a:solidFill>
              </a:rPr>
              <a:t> </a:t>
            </a:r>
            <a:r>
              <a:rPr lang="en-GB" sz="1200" baseline="30000" dirty="0"/>
              <a:t>As far back as April 1918 I had been adopted as the prospective Labour candidate for Hastings. I had made no secret of my views on the war and of my intention to refuse military service.</a:t>
            </a:r>
          </a:p>
          <a:p>
            <a:pPr marL="0" indent="0">
              <a:buNone/>
            </a:pPr>
            <a:r>
              <a:rPr lang="en-GB" sz="1200" b="1" baseline="30000" dirty="0">
                <a:solidFill>
                  <a:srgbClr val="000000"/>
                </a:solidFill>
              </a:rPr>
              <a:t>Man</a:t>
            </a:r>
            <a:r>
              <a:rPr lang="en-GB" sz="1200" b="1" baseline="30000" dirty="0" smtClean="0">
                <a:solidFill>
                  <a:srgbClr val="000000"/>
                </a:solidFill>
              </a:rPr>
              <a:t>:</a:t>
            </a:r>
            <a:r>
              <a:rPr lang="en-GB" sz="1200" baseline="30000" dirty="0" smtClean="0">
                <a:solidFill>
                  <a:srgbClr val="000000"/>
                </a:solidFill>
              </a:rPr>
              <a:t> You </a:t>
            </a:r>
            <a:r>
              <a:rPr lang="en-GB" sz="1200" baseline="30000" dirty="0">
                <a:solidFill>
                  <a:srgbClr val="000000"/>
                </a:solidFill>
              </a:rPr>
              <a:t>were a conchie, Fred. The press will hang you out to dry!</a:t>
            </a:r>
          </a:p>
          <a:p>
            <a:pPr marL="0" indent="0">
              <a:buNone/>
            </a:pPr>
            <a:r>
              <a:rPr lang="en-GB" sz="1200" b="1" baseline="30000" dirty="0">
                <a:solidFill>
                  <a:srgbClr val="000000"/>
                </a:solidFill>
              </a:rPr>
              <a:t>Fred</a:t>
            </a:r>
            <a:r>
              <a:rPr lang="en-GB" sz="1200" b="1" baseline="30000" dirty="0" smtClean="0">
                <a:solidFill>
                  <a:srgbClr val="000000"/>
                </a:solidFill>
              </a:rPr>
              <a:t>:</a:t>
            </a:r>
            <a:r>
              <a:rPr lang="en-GB" sz="1200" baseline="30000" dirty="0" smtClean="0">
                <a:solidFill>
                  <a:srgbClr val="000000"/>
                </a:solidFill>
              </a:rPr>
              <a:t> Very </a:t>
            </a:r>
            <a:r>
              <a:rPr lang="en-GB" sz="1200" baseline="30000" dirty="0">
                <a:solidFill>
                  <a:srgbClr val="000000"/>
                </a:solidFill>
              </a:rPr>
              <a:t>well then, I shall withdraw</a:t>
            </a:r>
            <a:r>
              <a:rPr lang="en-GB" sz="1200" baseline="30000" dirty="0" smtClean="0">
                <a:solidFill>
                  <a:srgbClr val="000000"/>
                </a:solidFill>
              </a:rPr>
              <a:t>.</a:t>
            </a:r>
          </a:p>
          <a:p>
            <a:pPr marL="0" indent="0">
              <a:lnSpc>
                <a:spcPct val="120000"/>
              </a:lnSpc>
              <a:buNone/>
            </a:pPr>
            <a:r>
              <a:rPr lang="en-GB" sz="1400" b="1" baseline="30000" dirty="0" smtClean="0">
                <a:solidFill>
                  <a:srgbClr val="4A95B9"/>
                </a:solidFill>
              </a:rPr>
              <a:t>4.</a:t>
            </a:r>
            <a:r>
              <a:rPr lang="en-GB" sz="1400" b="1" dirty="0" smtClean="0">
                <a:solidFill>
                  <a:srgbClr val="4A95B9"/>
                </a:solidFill>
              </a:rPr>
              <a:t> </a:t>
            </a:r>
            <a:r>
              <a:rPr lang="en-GB" sz="1400" b="1" baseline="30000" dirty="0" smtClean="0">
                <a:solidFill>
                  <a:srgbClr val="4A95B9"/>
                </a:solidFill>
              </a:rPr>
              <a:t>Rosette:</a:t>
            </a:r>
            <a:r>
              <a:rPr lang="en-GB" sz="1400" b="1" dirty="0" smtClean="0">
                <a:solidFill>
                  <a:srgbClr val="4A95B9"/>
                </a:solidFill>
              </a:rPr>
              <a:t> </a:t>
            </a:r>
            <a:r>
              <a:rPr lang="en-GB" sz="1400" b="1" baseline="30000" dirty="0" smtClean="0">
                <a:solidFill>
                  <a:srgbClr val="4A95B9"/>
                </a:solidFill>
              </a:rPr>
              <a:t>VOTE</a:t>
            </a:r>
            <a:r>
              <a:rPr lang="en-GB" sz="1400" b="1" baseline="30000" dirty="0">
                <a:solidFill>
                  <a:srgbClr val="4A95B9"/>
                </a:solidFill>
              </a:rPr>
              <a:t> </a:t>
            </a:r>
            <a:r>
              <a:rPr lang="en-GB" sz="1400" b="1" baseline="30000" dirty="0" smtClean="0">
                <a:solidFill>
                  <a:srgbClr val="4A95B9"/>
                </a:solidFill>
              </a:rPr>
              <a:t>FOR</a:t>
            </a:r>
            <a:r>
              <a:rPr lang="en-GB" sz="1400" b="1" baseline="30000" dirty="0">
                <a:solidFill>
                  <a:srgbClr val="4A95B9"/>
                </a:solidFill>
              </a:rPr>
              <a:t> </a:t>
            </a:r>
            <a:r>
              <a:rPr lang="en-GB" sz="1400" b="1" baseline="30000" dirty="0" smtClean="0">
                <a:solidFill>
                  <a:srgbClr val="4A95B9"/>
                </a:solidFill>
              </a:rPr>
              <a:t>MRS</a:t>
            </a:r>
            <a:r>
              <a:rPr lang="en-GB" sz="1400" b="1" dirty="0" smtClean="0">
                <a:solidFill>
                  <a:srgbClr val="4A95B9"/>
                </a:solidFill>
              </a:rPr>
              <a:t> </a:t>
            </a:r>
            <a:r>
              <a:rPr lang="en-GB" sz="1400" b="1" baseline="30000" dirty="0" smtClean="0">
                <a:solidFill>
                  <a:srgbClr val="4A95B9"/>
                </a:solidFill>
              </a:rPr>
              <a:t>PETHICK</a:t>
            </a:r>
            <a:r>
              <a:rPr lang="en-GB" sz="1400" b="1" baseline="30000" dirty="0">
                <a:solidFill>
                  <a:srgbClr val="4A95B9"/>
                </a:solidFill>
              </a:rPr>
              <a:t> </a:t>
            </a:r>
            <a:r>
              <a:rPr lang="en-GB" sz="1400" b="1" baseline="30000" dirty="0" smtClean="0">
                <a:solidFill>
                  <a:srgbClr val="4A95B9"/>
                </a:solidFill>
              </a:rPr>
              <a:t>LAWRENCE</a:t>
            </a:r>
            <a:endParaRPr lang="en-GB" sz="1400" baseline="30000" dirty="0">
              <a:solidFill>
                <a:srgbClr val="4A95B9"/>
              </a:solidFill>
            </a:endParaRPr>
          </a:p>
          <a:p>
            <a:pPr marL="0" indent="0">
              <a:buNone/>
            </a:pPr>
            <a:r>
              <a:rPr lang="en-GB" sz="1200" b="1" baseline="30000" dirty="0">
                <a:solidFill>
                  <a:srgbClr val="000000"/>
                </a:solidFill>
              </a:rPr>
              <a:t>Textbox</a:t>
            </a:r>
            <a:r>
              <a:rPr lang="en-GB" sz="1200" b="1" baseline="30000" dirty="0" smtClean="0">
                <a:solidFill>
                  <a:srgbClr val="000000"/>
                </a:solidFill>
              </a:rPr>
              <a:t>:</a:t>
            </a:r>
            <a:r>
              <a:rPr lang="en-GB" sz="1200" baseline="30000" dirty="0">
                <a:solidFill>
                  <a:srgbClr val="000000"/>
                </a:solidFill>
              </a:rPr>
              <a:t> </a:t>
            </a:r>
            <a:r>
              <a:rPr lang="en-GB" sz="1200" baseline="30000" dirty="0" smtClean="0">
                <a:solidFill>
                  <a:srgbClr val="000000"/>
                </a:solidFill>
              </a:rPr>
              <a:t>In these </a:t>
            </a:r>
            <a:r>
              <a:rPr lang="en-GB" sz="1200" baseline="30000" dirty="0">
                <a:solidFill>
                  <a:srgbClr val="000000"/>
                </a:solidFill>
              </a:rPr>
              <a:t>circumstances, my wife felt herself free to accept the invitation of the local Labour Party in the </a:t>
            </a:r>
            <a:r>
              <a:rPr lang="en-GB" sz="1200" baseline="30000" dirty="0" err="1">
                <a:solidFill>
                  <a:srgbClr val="000000"/>
                </a:solidFill>
              </a:rPr>
              <a:t>Rusholme</a:t>
            </a:r>
            <a:r>
              <a:rPr lang="en-GB" sz="1200" baseline="30000" dirty="0">
                <a:solidFill>
                  <a:srgbClr val="000000"/>
                </a:solidFill>
              </a:rPr>
              <a:t> division of Manchester to contest that seat in the Labour interest. She knew, of course, that there was little prospect of success</a:t>
            </a:r>
            <a:r>
              <a:rPr lang="en-GB" sz="1200" baseline="30000" dirty="0"/>
              <a:t>.</a:t>
            </a:r>
          </a:p>
          <a:p>
            <a:pPr marL="0" indent="0">
              <a:lnSpc>
                <a:spcPct val="120000"/>
              </a:lnSpc>
              <a:buNone/>
            </a:pPr>
            <a:r>
              <a:rPr lang="en-GB" sz="1400" b="1" baseline="30000" dirty="0">
                <a:solidFill>
                  <a:srgbClr val="4A95B9"/>
                </a:solidFill>
              </a:rPr>
              <a:t>5. </a:t>
            </a:r>
            <a:r>
              <a:rPr lang="en-GB" sz="1400" b="1" baseline="30000" dirty="0" err="1">
                <a:solidFill>
                  <a:srgbClr val="4A95B9"/>
                </a:solidFill>
              </a:rPr>
              <a:t>Em</a:t>
            </a:r>
            <a:r>
              <a:rPr lang="en-GB" sz="1400" b="1" baseline="30000" dirty="0">
                <a:solidFill>
                  <a:srgbClr val="4A95B9"/>
                </a:solidFill>
              </a:rPr>
              <a:t> at </a:t>
            </a:r>
            <a:r>
              <a:rPr lang="en-GB" sz="1400" b="1" baseline="30000" dirty="0" err="1">
                <a:solidFill>
                  <a:srgbClr val="4A95B9"/>
                </a:solidFill>
              </a:rPr>
              <a:t>hustings</a:t>
            </a:r>
            <a:r>
              <a:rPr lang="en-GB" sz="1400" b="1" baseline="30000" dirty="0">
                <a:solidFill>
                  <a:srgbClr val="4A95B9"/>
                </a:solidFill>
              </a:rPr>
              <a:t> with</a:t>
            </a:r>
            <a:r>
              <a:rPr lang="en-GB" sz="1400" b="1" dirty="0">
                <a:solidFill>
                  <a:srgbClr val="4A95B9"/>
                </a:solidFill>
              </a:rPr>
              <a:t> </a:t>
            </a:r>
            <a:r>
              <a:rPr lang="en-GB" sz="1400" b="1" baseline="30000" dirty="0">
                <a:solidFill>
                  <a:srgbClr val="4A95B9"/>
                </a:solidFill>
              </a:rPr>
              <a:t>soldiers.</a:t>
            </a:r>
          </a:p>
          <a:p>
            <a:pPr marL="0" indent="0">
              <a:buNone/>
            </a:pPr>
            <a:r>
              <a:rPr lang="en-GB" sz="1200" b="1" baseline="30000" dirty="0">
                <a:solidFill>
                  <a:srgbClr val="000000"/>
                </a:solidFill>
              </a:rPr>
              <a:t>Textbox:</a:t>
            </a:r>
            <a:r>
              <a:rPr lang="en-GB" sz="1200" baseline="30000" dirty="0">
                <a:solidFill>
                  <a:srgbClr val="000000"/>
                </a:solidFill>
              </a:rPr>
              <a:t> The Act of making women eligible as candidates for Parliament had only just been passed. But she welcomed the opportunity to give public expression to her conviction that the kind of peace foreshadowed by the Government would bring disaster to our country and to Europe as a whole.</a:t>
            </a:r>
          </a:p>
          <a:p>
            <a:pPr marL="0" indent="0">
              <a:buNone/>
            </a:pPr>
            <a:endParaRPr lang="en-GB" sz="1200" baseline="30000" dirty="0"/>
          </a:p>
        </p:txBody>
      </p:sp>
      <p:cxnSp>
        <p:nvCxnSpPr>
          <p:cNvPr id="15" name="Straight Connector 14"/>
          <p:cNvCxnSpPr/>
          <p:nvPr/>
        </p:nvCxnSpPr>
        <p:spPr>
          <a:xfrm>
            <a:off x="533400" y="167005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pic>
        <p:nvPicPr>
          <p:cNvPr id="19" name="Picture 18" descr="Activity4Scenari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
        <p:nvSpPr>
          <p:cNvPr id="13" name="Content Placeholder 2"/>
          <p:cNvSpPr txBox="1">
            <a:spLocks/>
          </p:cNvSpPr>
          <p:nvPr/>
        </p:nvSpPr>
        <p:spPr>
          <a:xfrm>
            <a:off x="4676424" y="1436326"/>
            <a:ext cx="3276600" cy="287326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b="1" baseline="30000" dirty="0" smtClean="0">
                <a:solidFill>
                  <a:srgbClr val="4A95B9"/>
                </a:solidFill>
              </a:rPr>
              <a:t>6.</a:t>
            </a:r>
            <a:r>
              <a:rPr lang="en-GB" sz="1400" b="1" dirty="0" smtClean="0">
                <a:solidFill>
                  <a:srgbClr val="4A95B9"/>
                </a:solidFill>
              </a:rPr>
              <a:t> </a:t>
            </a:r>
            <a:r>
              <a:rPr lang="en-GB" sz="1400" b="1" baseline="30000" dirty="0" smtClean="0">
                <a:solidFill>
                  <a:srgbClr val="4A95B9"/>
                </a:solidFill>
              </a:rPr>
              <a:t>Soldier</a:t>
            </a:r>
            <a:r>
              <a:rPr lang="en-GB" sz="1400" b="1" baseline="30000" dirty="0">
                <a:solidFill>
                  <a:srgbClr val="4A95B9"/>
                </a:solidFill>
              </a:rPr>
              <a:t> </a:t>
            </a:r>
            <a:r>
              <a:rPr lang="en-GB" sz="1400" b="1" baseline="30000" dirty="0" smtClean="0">
                <a:solidFill>
                  <a:srgbClr val="4A95B9"/>
                </a:solidFill>
              </a:rPr>
              <a:t>on</a:t>
            </a:r>
            <a:r>
              <a:rPr lang="en-GB" sz="1400" b="1" baseline="30000" dirty="0">
                <a:solidFill>
                  <a:srgbClr val="4A95B9"/>
                </a:solidFill>
              </a:rPr>
              <a:t> </a:t>
            </a:r>
            <a:r>
              <a:rPr lang="en-GB" sz="1400" b="1" baseline="30000" dirty="0" smtClean="0">
                <a:solidFill>
                  <a:srgbClr val="4A95B9"/>
                </a:solidFill>
              </a:rPr>
              <a:t>podium,</a:t>
            </a:r>
            <a:r>
              <a:rPr lang="en-GB" sz="1400" b="1" dirty="0" smtClean="0">
                <a:solidFill>
                  <a:srgbClr val="4A95B9"/>
                </a:solidFill>
              </a:rPr>
              <a:t> </a:t>
            </a:r>
            <a:r>
              <a:rPr lang="en-GB" sz="1400" b="1" baseline="30000" dirty="0" smtClean="0">
                <a:solidFill>
                  <a:srgbClr val="4A95B9"/>
                </a:solidFill>
              </a:rPr>
              <a:t>next</a:t>
            </a:r>
            <a:r>
              <a:rPr lang="en-GB" sz="1400" b="1" baseline="30000" dirty="0">
                <a:solidFill>
                  <a:srgbClr val="4A95B9"/>
                </a:solidFill>
              </a:rPr>
              <a:t> </a:t>
            </a:r>
            <a:r>
              <a:rPr lang="en-GB" sz="1400" b="1" baseline="30000" dirty="0" smtClean="0">
                <a:solidFill>
                  <a:srgbClr val="4A95B9"/>
                </a:solidFill>
              </a:rPr>
              <a:t>to</a:t>
            </a:r>
            <a:r>
              <a:rPr lang="en-GB" sz="1400" b="1" baseline="30000" dirty="0">
                <a:solidFill>
                  <a:srgbClr val="4A95B9"/>
                </a:solidFill>
              </a:rPr>
              <a:t> </a:t>
            </a:r>
            <a:r>
              <a:rPr lang="en-GB" sz="1400" b="1" baseline="30000" dirty="0" err="1" smtClean="0">
                <a:solidFill>
                  <a:srgbClr val="4A95B9"/>
                </a:solidFill>
              </a:rPr>
              <a:t>Em</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a:t>Textbox</a:t>
            </a:r>
            <a:r>
              <a:rPr lang="en-GB" sz="1200" b="1" baseline="30000" dirty="0" smtClean="0"/>
              <a:t>:</a:t>
            </a:r>
            <a:r>
              <a:rPr lang="en-GB" sz="1200" baseline="30000" dirty="0" smtClean="0"/>
              <a:t> A remarkable </a:t>
            </a:r>
            <a:r>
              <a:rPr lang="en-GB" sz="1200" baseline="30000" dirty="0"/>
              <a:t>feature of the election was the support she received from soldiers, who spoke at her meetings and canvassed and distributed leaflets on her behalf.</a:t>
            </a:r>
          </a:p>
          <a:p>
            <a:pPr marL="0" indent="0">
              <a:buNone/>
            </a:pPr>
            <a:r>
              <a:rPr lang="en-GB" sz="1200" b="1" baseline="30000" dirty="0"/>
              <a:t>Audience</a:t>
            </a:r>
            <a:r>
              <a:rPr lang="en-GB" sz="1200" b="1" baseline="30000" dirty="0" smtClean="0"/>
              <a:t>:</a:t>
            </a:r>
            <a:r>
              <a:rPr lang="en-GB" sz="1200" baseline="30000" dirty="0" smtClean="0"/>
              <a:t> HANG </a:t>
            </a:r>
            <a:r>
              <a:rPr lang="en-GB" sz="1200" baseline="30000" dirty="0"/>
              <a:t>THE KAISER</a:t>
            </a:r>
            <a:r>
              <a:rPr lang="en-GB" sz="1200" baseline="30000" dirty="0" smtClean="0"/>
              <a:t>!</a:t>
            </a:r>
          </a:p>
          <a:p>
            <a:pPr marL="0" indent="0">
              <a:lnSpc>
                <a:spcPct val="120000"/>
              </a:lnSpc>
              <a:buNone/>
            </a:pPr>
            <a:r>
              <a:rPr lang="en-GB" sz="1400" b="1" baseline="30000" dirty="0" smtClean="0">
                <a:solidFill>
                  <a:srgbClr val="4A95B9"/>
                </a:solidFill>
              </a:rPr>
              <a:t>7.</a:t>
            </a:r>
            <a:r>
              <a:rPr lang="en-GB" sz="1400" b="1" dirty="0" smtClean="0">
                <a:solidFill>
                  <a:srgbClr val="4A95B9"/>
                </a:solidFill>
              </a:rPr>
              <a:t> </a:t>
            </a:r>
            <a:r>
              <a:rPr lang="en-GB" sz="1400" b="1" baseline="30000" dirty="0" err="1" smtClean="0">
                <a:solidFill>
                  <a:srgbClr val="4A95B9"/>
                </a:solidFill>
              </a:rPr>
              <a:t>Em</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holding</a:t>
            </a:r>
            <a:r>
              <a:rPr lang="en-GB" sz="1400" b="1" baseline="30000" dirty="0">
                <a:solidFill>
                  <a:srgbClr val="4A95B9"/>
                </a:solidFill>
              </a:rPr>
              <a:t> </a:t>
            </a:r>
            <a:r>
              <a:rPr lang="en-GB" sz="1400" b="1" baseline="30000" dirty="0" smtClean="0">
                <a:solidFill>
                  <a:srgbClr val="4A95B9"/>
                </a:solidFill>
              </a:rPr>
              <a:t>a</a:t>
            </a:r>
            <a:r>
              <a:rPr lang="en-GB" sz="1400" b="1" baseline="30000" dirty="0">
                <a:solidFill>
                  <a:srgbClr val="4A95B9"/>
                </a:solidFill>
              </a:rPr>
              <a:t> </a:t>
            </a:r>
            <a:r>
              <a:rPr lang="en-GB" sz="1400" b="1" baseline="30000" dirty="0" smtClean="0">
                <a:solidFill>
                  <a:srgbClr val="4A95B9"/>
                </a:solidFill>
              </a:rPr>
              <a:t>letter.</a:t>
            </a:r>
            <a:r>
              <a:rPr lang="en-GB" sz="1400" b="1" baseline="30000" dirty="0">
                <a:solidFill>
                  <a:srgbClr val="4A95B9"/>
                </a:solidFill>
              </a:rPr>
              <a:t> </a:t>
            </a:r>
            <a:r>
              <a:rPr lang="en-GB" sz="1400" b="1" baseline="30000" dirty="0"/>
              <a:t/>
            </a:r>
            <a:br>
              <a:rPr lang="en-GB" sz="1400" b="1" baseline="30000" dirty="0"/>
            </a:br>
            <a:r>
              <a:rPr lang="en-GB" sz="1200" b="1" baseline="30000" dirty="0" err="1" smtClean="0"/>
              <a:t>Em</a:t>
            </a:r>
            <a:r>
              <a:rPr lang="en-GB" sz="1200" b="1" baseline="30000" dirty="0" smtClean="0"/>
              <a:t>:</a:t>
            </a:r>
            <a:r>
              <a:rPr lang="en-GB" sz="1200" baseline="30000" dirty="0" smtClean="0"/>
              <a:t> I have </a:t>
            </a:r>
            <a:r>
              <a:rPr lang="en-GB" sz="1200" baseline="30000" dirty="0"/>
              <a:t>letters from soldiers still stationed in Germany. They have pitiful accounts of the starvation there. Private N, writing here, is sickened by the signs of famine everywhere. </a:t>
            </a:r>
          </a:p>
          <a:p>
            <a:pPr marL="0" indent="0">
              <a:lnSpc>
                <a:spcPct val="130000"/>
              </a:lnSpc>
              <a:buNone/>
            </a:pPr>
            <a:r>
              <a:rPr lang="en-GB" sz="1200" b="1" baseline="30000" dirty="0"/>
              <a:t>Audience</a:t>
            </a:r>
            <a:r>
              <a:rPr lang="en-GB" sz="1200" b="1" baseline="30000" dirty="0" smtClean="0"/>
              <a:t>:</a:t>
            </a:r>
            <a:r>
              <a:rPr lang="en-GB" sz="1200" baseline="30000" dirty="0" smtClean="0"/>
              <a:t> MAKE </a:t>
            </a:r>
            <a:r>
              <a:rPr lang="en-GB" sz="1200" baseline="30000" dirty="0"/>
              <a:t>GERMANY PAY</a:t>
            </a:r>
            <a:r>
              <a:rPr lang="en-GB" sz="1200" baseline="30000" dirty="0" smtClean="0"/>
              <a:t>!</a:t>
            </a:r>
          </a:p>
          <a:p>
            <a:pPr marL="0" indent="0">
              <a:buNone/>
            </a:pPr>
            <a:r>
              <a:rPr lang="en-GB" sz="1400" b="1" baseline="30000" dirty="0" smtClean="0">
                <a:solidFill>
                  <a:srgbClr val="4A95B9"/>
                </a:solidFill>
              </a:rPr>
              <a:t>8.</a:t>
            </a:r>
            <a:r>
              <a:rPr lang="en-GB" sz="1400" b="1" dirty="0" smtClean="0">
                <a:solidFill>
                  <a:srgbClr val="4A95B9"/>
                </a:solidFill>
              </a:rPr>
              <a:t> </a:t>
            </a:r>
            <a:r>
              <a:rPr lang="en-GB" sz="1400" b="1" baseline="30000" dirty="0" err="1" smtClean="0">
                <a:solidFill>
                  <a:srgbClr val="4A95B9"/>
                </a:solidFill>
              </a:rPr>
              <a:t>Em</a:t>
            </a:r>
            <a:r>
              <a:rPr lang="en-GB" sz="1400" b="1" baseline="30000" dirty="0">
                <a:solidFill>
                  <a:srgbClr val="4A95B9"/>
                </a:solidFill>
              </a:rPr>
              <a:t> </a:t>
            </a:r>
            <a:r>
              <a:rPr lang="en-GB" sz="1400" b="1" baseline="30000" dirty="0" smtClean="0">
                <a:solidFill>
                  <a:srgbClr val="4A95B9"/>
                </a:solidFill>
              </a:rPr>
              <a:t>standing</a:t>
            </a:r>
            <a:r>
              <a:rPr lang="en-GB" sz="1400" b="1" baseline="30000" dirty="0">
                <a:solidFill>
                  <a:srgbClr val="4A95B9"/>
                </a:solidFill>
              </a:rPr>
              <a:t> </a:t>
            </a:r>
            <a:r>
              <a:rPr lang="en-GB" sz="1400" b="1" baseline="30000" dirty="0" smtClean="0">
                <a:solidFill>
                  <a:srgbClr val="4A95B9"/>
                </a:solidFill>
              </a:rPr>
              <a:t>by</a:t>
            </a:r>
            <a:r>
              <a:rPr lang="en-GB" sz="1400" b="1" baseline="30000" dirty="0">
                <a:solidFill>
                  <a:srgbClr val="4A95B9"/>
                </a:solidFill>
              </a:rPr>
              <a:t> </a:t>
            </a:r>
            <a:r>
              <a:rPr lang="en-GB" sz="1400" b="1" baseline="30000" dirty="0" err="1" smtClean="0">
                <a:solidFill>
                  <a:srgbClr val="4A95B9"/>
                </a:solidFill>
              </a:rPr>
              <a:t>Deutschlands</a:t>
            </a:r>
            <a:r>
              <a:rPr lang="en-GB" sz="1400" b="1" baseline="30000" dirty="0">
                <a:solidFill>
                  <a:srgbClr val="4A95B9"/>
                </a:solidFill>
              </a:rPr>
              <a:t> </a:t>
            </a:r>
            <a:r>
              <a:rPr lang="en-GB" sz="1400" b="1" baseline="30000" dirty="0" err="1" smtClean="0">
                <a:solidFill>
                  <a:srgbClr val="4A95B9"/>
                </a:solidFill>
              </a:rPr>
              <a:t>Kindern</a:t>
            </a:r>
            <a:r>
              <a:rPr lang="en-GB" sz="1400" b="1" baseline="30000" dirty="0">
                <a:solidFill>
                  <a:srgbClr val="4A95B9"/>
                </a:solidFill>
              </a:rPr>
              <a:t> </a:t>
            </a:r>
            <a:r>
              <a:rPr lang="en-GB" sz="1400" b="1" baseline="30000" dirty="0" smtClean="0">
                <a:solidFill>
                  <a:srgbClr val="4A95B9"/>
                </a:solidFill>
              </a:rPr>
              <a:t>image</a:t>
            </a:r>
            <a:r>
              <a:rPr lang="en-GB" sz="1400" b="1" baseline="30000" dirty="0">
                <a:solidFill>
                  <a:srgbClr val="4A95B9"/>
                </a:solidFill>
              </a:rPr>
              <a:t> </a:t>
            </a:r>
            <a:r>
              <a:rPr lang="en-GB" sz="1400" b="1" baseline="30000" dirty="0" smtClean="0">
                <a:solidFill>
                  <a:srgbClr val="4A95B9"/>
                </a:solidFill>
              </a:rPr>
              <a:t>(maybe</a:t>
            </a:r>
            <a:r>
              <a:rPr lang="en-GB" sz="1400" b="1" dirty="0" smtClean="0">
                <a:solidFill>
                  <a:srgbClr val="4A95B9"/>
                </a:solidFill>
              </a:rPr>
              <a:t> </a:t>
            </a:r>
            <a:r>
              <a:rPr lang="en-GB" sz="1400" b="1" baseline="30000" dirty="0" smtClean="0">
                <a:solidFill>
                  <a:srgbClr val="4A95B9"/>
                </a:solidFill>
              </a:rPr>
              <a:t>reverse</a:t>
            </a:r>
            <a:r>
              <a:rPr lang="en-GB" sz="1400" b="1" baseline="30000" dirty="0">
                <a:solidFill>
                  <a:srgbClr val="4A95B9"/>
                </a:solidFill>
              </a:rPr>
              <a:t> </a:t>
            </a:r>
            <a:r>
              <a:rPr lang="en-GB" sz="1400" b="1" baseline="30000" dirty="0" smtClean="0">
                <a:solidFill>
                  <a:srgbClr val="4A95B9"/>
                </a:solidFill>
              </a:rPr>
              <a:t>it</a:t>
            </a:r>
            <a:r>
              <a:rPr lang="en-GB" sz="1400" b="1" baseline="30000" dirty="0">
                <a:solidFill>
                  <a:srgbClr val="4A95B9"/>
                </a:solidFill>
              </a:rPr>
              <a:t>?</a:t>
            </a:r>
            <a:r>
              <a:rPr lang="en-GB" sz="1400" b="1" baseline="30000" dirty="0" smtClean="0">
                <a:solidFill>
                  <a:srgbClr val="4A95B9"/>
                </a:solidFill>
              </a:rPr>
              <a:t>)</a:t>
            </a:r>
            <a:r>
              <a:rPr lang="en-GB" sz="1400" baseline="30000" dirty="0">
                <a:solidFill>
                  <a:srgbClr val="4A95B9"/>
                </a:solidFill>
              </a:rPr>
              <a:t> </a:t>
            </a:r>
            <a:endParaRPr lang="en-GB" sz="1400" baseline="30000" dirty="0" smtClean="0">
              <a:solidFill>
                <a:srgbClr val="4A95B9"/>
              </a:solidFill>
            </a:endParaRPr>
          </a:p>
          <a:p>
            <a:pPr marL="0" indent="0">
              <a:buNone/>
            </a:pPr>
            <a:r>
              <a:rPr lang="en-GB" sz="1200" b="1" baseline="30000" dirty="0" err="1" smtClean="0">
                <a:solidFill>
                  <a:srgbClr val="000000"/>
                </a:solidFill>
              </a:rPr>
              <a:t>Em</a:t>
            </a:r>
            <a:r>
              <a:rPr lang="en-GB" sz="1200" b="1" baseline="30000" dirty="0" smtClean="0">
                <a:solidFill>
                  <a:srgbClr val="000000"/>
                </a:solidFill>
              </a:rPr>
              <a:t>:</a:t>
            </a:r>
            <a:r>
              <a:rPr lang="en-GB" sz="1200" baseline="30000" dirty="0" smtClean="0">
                <a:solidFill>
                  <a:srgbClr val="000000"/>
                </a:solidFill>
              </a:rPr>
              <a:t> Small </a:t>
            </a:r>
            <a:r>
              <a:rPr lang="en-GB" sz="1200" baseline="30000" dirty="0">
                <a:solidFill>
                  <a:srgbClr val="000000"/>
                </a:solidFill>
              </a:rPr>
              <a:t>children are starving, ladies and gentlemen!</a:t>
            </a:r>
          </a:p>
          <a:p>
            <a:pPr marL="0" indent="0">
              <a:lnSpc>
                <a:spcPct val="120000"/>
              </a:lnSpc>
              <a:buNone/>
            </a:pPr>
            <a:r>
              <a:rPr lang="en-GB" sz="1400" b="1" baseline="30000" dirty="0">
                <a:solidFill>
                  <a:srgbClr val="4A95B9"/>
                </a:solidFill>
              </a:rPr>
              <a:t>9</a:t>
            </a:r>
            <a:r>
              <a:rPr lang="en-GB" sz="1400" b="1" baseline="30000" dirty="0" smtClean="0">
                <a:solidFill>
                  <a:srgbClr val="4A95B9"/>
                </a:solidFill>
              </a:rPr>
              <a:t>.</a:t>
            </a:r>
            <a:r>
              <a:rPr lang="en-GB" sz="1400" b="1" dirty="0" smtClean="0">
                <a:solidFill>
                  <a:srgbClr val="4A95B9"/>
                </a:solidFill>
              </a:rPr>
              <a:t> </a:t>
            </a:r>
            <a:r>
              <a:rPr lang="en-GB" sz="1400" b="1" baseline="30000" dirty="0" err="1" smtClean="0">
                <a:solidFill>
                  <a:srgbClr val="4A95B9"/>
                </a:solidFill>
              </a:rPr>
              <a:t>Em</a:t>
            </a:r>
            <a:r>
              <a:rPr lang="en-GB" sz="1400" b="1" baseline="30000" dirty="0">
                <a:solidFill>
                  <a:srgbClr val="4A95B9"/>
                </a:solidFill>
              </a:rPr>
              <a:t> </a:t>
            </a:r>
            <a:r>
              <a:rPr lang="en-GB" sz="1400" b="1" baseline="30000" dirty="0" smtClean="0">
                <a:solidFill>
                  <a:srgbClr val="4A95B9"/>
                </a:solidFill>
              </a:rPr>
              <a:t>speaking</a:t>
            </a:r>
            <a:r>
              <a:rPr lang="en-GB" sz="1400" b="1" baseline="30000" dirty="0">
                <a:solidFill>
                  <a:srgbClr val="4A95B9"/>
                </a:solidFill>
              </a:rPr>
              <a:t> </a:t>
            </a:r>
            <a:r>
              <a:rPr lang="en-GB" sz="1400" b="1" baseline="30000" dirty="0" smtClean="0">
                <a:solidFill>
                  <a:srgbClr val="4A95B9"/>
                </a:solidFill>
              </a:rPr>
              <a:t>to</a:t>
            </a:r>
            <a:r>
              <a:rPr lang="en-GB" sz="1400" b="1" dirty="0" smtClean="0">
                <a:solidFill>
                  <a:srgbClr val="4A95B9"/>
                </a:solidFill>
              </a:rPr>
              <a:t> </a:t>
            </a:r>
            <a:r>
              <a:rPr lang="en-GB" sz="1400" b="1" baseline="30000" dirty="0" smtClean="0">
                <a:solidFill>
                  <a:srgbClr val="4A95B9"/>
                </a:solidFill>
              </a:rPr>
              <a:t>reader</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err="1">
                <a:solidFill>
                  <a:srgbClr val="000000"/>
                </a:solidFill>
              </a:rPr>
              <a:t>Em</a:t>
            </a:r>
            <a:r>
              <a:rPr lang="en-GB" sz="1200" b="1" baseline="30000" dirty="0" smtClean="0">
                <a:solidFill>
                  <a:srgbClr val="000000"/>
                </a:solidFill>
              </a:rPr>
              <a:t>:</a:t>
            </a:r>
            <a:r>
              <a:rPr lang="en-GB" sz="1200" baseline="30000" dirty="0" smtClean="0">
                <a:solidFill>
                  <a:srgbClr val="000000"/>
                </a:solidFill>
              </a:rPr>
              <a:t> In </a:t>
            </a:r>
            <a:r>
              <a:rPr lang="en-GB" sz="1200" baseline="30000" dirty="0" err="1">
                <a:solidFill>
                  <a:srgbClr val="000000"/>
                </a:solidFill>
              </a:rPr>
              <a:t>Rusholme</a:t>
            </a:r>
            <a:r>
              <a:rPr lang="en-GB" sz="1200" baseline="30000" dirty="0">
                <a:solidFill>
                  <a:srgbClr val="000000"/>
                </a:solidFill>
              </a:rPr>
              <a:t> I found war fever at its height. It sometimes seemed to me as if soldiers, who had fought at the front, alone had resisted the contagion of hatred that possessed the majority of the </a:t>
            </a:r>
            <a:r>
              <a:rPr lang="en-GB" sz="1200" baseline="30000" dirty="0"/>
              <a:t>civilian population.</a:t>
            </a:r>
          </a:p>
          <a:p>
            <a:pPr marL="0" indent="0">
              <a:buNone/>
            </a:pPr>
            <a:endParaRPr lang="en-GB" sz="1200" baseline="30000" dirty="0"/>
          </a:p>
        </p:txBody>
      </p:sp>
      <p:cxnSp>
        <p:nvCxnSpPr>
          <p:cNvPr id="14" name="Straight Connector 13"/>
          <p:cNvCxnSpPr/>
          <p:nvPr/>
        </p:nvCxnSpPr>
        <p:spPr>
          <a:xfrm>
            <a:off x="4769134" y="2254250"/>
            <a:ext cx="318389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0" y="224155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33400" y="306070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0" y="373380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4769134" y="3168650"/>
            <a:ext cx="318389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4769134" y="3740150"/>
            <a:ext cx="318389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220231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50576"/>
            <a:ext cx="3670300" cy="2873266"/>
          </a:xfrm>
        </p:spPr>
        <p:txBody>
          <a:bodyPr>
            <a:noAutofit/>
          </a:bodyPr>
          <a:lstStyle/>
          <a:p>
            <a:pPr marL="0" indent="0">
              <a:buNone/>
            </a:pPr>
            <a:r>
              <a:rPr lang="en-GB" sz="2000" b="1" baseline="30000" dirty="0" smtClean="0"/>
              <a:t>Page 3</a:t>
            </a:r>
          </a:p>
          <a:p>
            <a:pPr marL="0" indent="0">
              <a:buNone/>
            </a:pPr>
            <a:r>
              <a:rPr lang="en-GB" sz="1400" b="1" baseline="30000" dirty="0" smtClean="0">
                <a:solidFill>
                  <a:srgbClr val="4A95B9"/>
                </a:solidFill>
              </a:rPr>
              <a:t>1.</a:t>
            </a:r>
            <a:r>
              <a:rPr lang="en-GB" sz="1400" b="1" dirty="0" smtClean="0">
                <a:solidFill>
                  <a:srgbClr val="4A95B9"/>
                </a:solidFill>
              </a:rPr>
              <a:t> </a:t>
            </a:r>
            <a:r>
              <a:rPr lang="en-GB" sz="1400" b="1" baseline="30000" dirty="0" smtClean="0">
                <a:solidFill>
                  <a:srgbClr val="4A95B9"/>
                </a:solidFill>
              </a:rPr>
              <a:t>Textbox:</a:t>
            </a:r>
            <a:r>
              <a:rPr lang="en-GB" sz="1400" baseline="30000" dirty="0" smtClean="0">
                <a:solidFill>
                  <a:srgbClr val="4A95B9"/>
                </a:solidFill>
              </a:rPr>
              <a:t> </a:t>
            </a:r>
            <a:r>
              <a:rPr lang="en-GB" sz="1200" baseline="30000" dirty="0"/>
              <a:t>It was a strange experience for one who had given eight years of life as I had, in the endeavour to win votes for women, to watch working-class mothers, with their babies and small children, eagerly going to the poll to record their votes against me. But not more strange after all than that soldiers should vote for a pacifist</a:t>
            </a:r>
            <a:r>
              <a:rPr lang="en-GB" sz="1200" baseline="30000" dirty="0" smtClean="0"/>
              <a:t>.</a:t>
            </a:r>
          </a:p>
          <a:p>
            <a:pPr marL="0" indent="0">
              <a:buNone/>
            </a:pPr>
            <a:r>
              <a:rPr lang="en-GB" sz="1400" b="1" baseline="30000" dirty="0" smtClean="0">
                <a:solidFill>
                  <a:srgbClr val="4A95B9"/>
                </a:solidFill>
              </a:rPr>
              <a:t>2.</a:t>
            </a:r>
            <a:r>
              <a:rPr lang="en-GB" sz="1400" b="1" dirty="0" smtClean="0">
                <a:solidFill>
                  <a:srgbClr val="4A95B9"/>
                </a:solidFill>
              </a:rPr>
              <a:t> </a:t>
            </a:r>
            <a:r>
              <a:rPr lang="en-GB" sz="1400" b="1" baseline="30000" dirty="0" smtClean="0">
                <a:solidFill>
                  <a:srgbClr val="4A95B9"/>
                </a:solidFill>
              </a:rPr>
              <a:t>Wide</a:t>
            </a:r>
            <a:r>
              <a:rPr lang="en-GB" sz="1400" b="1" baseline="30000" dirty="0">
                <a:solidFill>
                  <a:srgbClr val="4A95B9"/>
                </a:solidFill>
              </a:rPr>
              <a:t> </a:t>
            </a:r>
            <a:r>
              <a:rPr lang="en-GB" sz="1400" b="1" baseline="30000" dirty="0" smtClean="0">
                <a:solidFill>
                  <a:srgbClr val="4A95B9"/>
                </a:solidFill>
              </a:rPr>
              <a:t>panel.</a:t>
            </a:r>
            <a:r>
              <a:rPr lang="en-GB" sz="1400" b="1" dirty="0" smtClean="0">
                <a:solidFill>
                  <a:srgbClr val="4A95B9"/>
                </a:solidFill>
              </a:rPr>
              <a:t> </a:t>
            </a:r>
            <a:r>
              <a:rPr lang="en-GB" sz="1400" b="1" baseline="30000" dirty="0" smtClean="0">
                <a:solidFill>
                  <a:srgbClr val="4A95B9"/>
                </a:solidFill>
              </a:rPr>
              <a:t>Carving</a:t>
            </a:r>
            <a:r>
              <a:rPr lang="en-GB" sz="1400" b="1" dirty="0" smtClean="0">
                <a:solidFill>
                  <a:srgbClr val="4A95B9"/>
                </a:solidFill>
              </a:rPr>
              <a:t> </a:t>
            </a:r>
            <a:r>
              <a:rPr lang="en-GB" sz="1400" b="1" baseline="30000" dirty="0" smtClean="0">
                <a:solidFill>
                  <a:srgbClr val="4A95B9"/>
                </a:solidFill>
              </a:rPr>
              <a:t>up</a:t>
            </a:r>
            <a:r>
              <a:rPr lang="en-GB" sz="1400" b="1" baseline="30000" dirty="0">
                <a:solidFill>
                  <a:srgbClr val="4A95B9"/>
                </a:solidFill>
              </a:rPr>
              <a:t> </a:t>
            </a:r>
            <a:r>
              <a:rPr lang="en-GB" sz="1400" b="1" baseline="30000" dirty="0" smtClean="0">
                <a:solidFill>
                  <a:srgbClr val="4A95B9"/>
                </a:solidFill>
              </a:rPr>
              <a:t>Germany</a:t>
            </a:r>
            <a:r>
              <a:rPr lang="en-GB" sz="1400" b="1" baseline="30000" dirty="0">
                <a:solidFill>
                  <a:srgbClr val="4A95B9"/>
                </a:solidFill>
              </a:rPr>
              <a:t> </a:t>
            </a:r>
            <a:r>
              <a:rPr lang="en-GB" sz="1400" b="1" baseline="30000" dirty="0" smtClean="0">
                <a:solidFill>
                  <a:srgbClr val="4A95B9"/>
                </a:solidFill>
              </a:rPr>
              <a:t>cartoon</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a:t>Textbox</a:t>
            </a:r>
            <a:r>
              <a:rPr lang="en-GB" sz="1200" b="1" baseline="30000" dirty="0" smtClean="0"/>
              <a:t>:</a:t>
            </a:r>
            <a:r>
              <a:rPr lang="en-GB" sz="1200" baseline="30000" dirty="0" smtClean="0"/>
              <a:t> After </a:t>
            </a:r>
            <a:r>
              <a:rPr lang="en-GB" sz="1200" baseline="30000" dirty="0"/>
              <a:t>the 1918 election there arose many international problems</a:t>
            </a:r>
            <a:r>
              <a:rPr lang="en-GB" sz="1200" baseline="30000" dirty="0" smtClean="0"/>
              <a:t>.</a:t>
            </a:r>
          </a:p>
          <a:p>
            <a:pPr marL="0" indent="0">
              <a:buNone/>
            </a:pPr>
            <a:r>
              <a:rPr lang="en-GB" sz="1400" b="1" baseline="30000" dirty="0" smtClean="0">
                <a:solidFill>
                  <a:srgbClr val="4A95B9"/>
                </a:solidFill>
              </a:rPr>
              <a:t>3.</a:t>
            </a:r>
            <a:r>
              <a:rPr lang="en-GB" sz="1400" b="1" dirty="0" smtClean="0">
                <a:solidFill>
                  <a:srgbClr val="4A95B9"/>
                </a:solidFill>
              </a:rPr>
              <a:t> </a:t>
            </a:r>
            <a:r>
              <a:rPr lang="en-GB" sz="1400" b="1" baseline="30000" dirty="0" smtClean="0">
                <a:solidFill>
                  <a:srgbClr val="4A95B9"/>
                </a:solidFill>
              </a:rPr>
              <a:t>Peace</a:t>
            </a:r>
            <a:r>
              <a:rPr lang="en-GB" sz="1400" b="1" baseline="30000" dirty="0">
                <a:solidFill>
                  <a:srgbClr val="4A95B9"/>
                </a:solidFill>
              </a:rPr>
              <a:t> </a:t>
            </a:r>
            <a:r>
              <a:rPr lang="en-GB" sz="1400" b="1" baseline="30000" dirty="0" smtClean="0">
                <a:solidFill>
                  <a:srgbClr val="4A95B9"/>
                </a:solidFill>
              </a:rPr>
              <a:t>banner</a:t>
            </a:r>
            <a:r>
              <a:rPr lang="en-GB" sz="1400" b="1" baseline="30000" dirty="0">
                <a:solidFill>
                  <a:srgbClr val="4A95B9"/>
                </a:solidFill>
              </a:rPr>
              <a:t> </a:t>
            </a:r>
            <a:r>
              <a:rPr lang="en-GB" sz="1400" b="1" baseline="30000" dirty="0" smtClean="0">
                <a:solidFill>
                  <a:srgbClr val="4A95B9"/>
                </a:solidFill>
              </a:rPr>
              <a:t>photo</a:t>
            </a:r>
            <a:r>
              <a:rPr lang="en-GB" sz="1400" b="1" dirty="0" smtClean="0">
                <a:solidFill>
                  <a:srgbClr val="4A95B9"/>
                </a:solidFill>
              </a:rPr>
              <a:t> </a:t>
            </a:r>
            <a:r>
              <a:rPr lang="en-GB" sz="1400" b="1" baseline="30000" dirty="0" smtClean="0">
                <a:solidFill>
                  <a:srgbClr val="4A95B9"/>
                </a:solidFill>
              </a:rPr>
              <a:t>(handwritten</a:t>
            </a:r>
            <a:r>
              <a:rPr lang="en-GB" sz="1400" b="1" baseline="30000" dirty="0">
                <a:solidFill>
                  <a:srgbClr val="4A95B9"/>
                </a:solidFill>
              </a:rPr>
              <a:t> </a:t>
            </a:r>
            <a:r>
              <a:rPr lang="en-GB" sz="1400" b="1" baseline="30000" dirty="0" smtClean="0">
                <a:solidFill>
                  <a:srgbClr val="4A95B9"/>
                </a:solidFill>
              </a:rPr>
              <a:t>on</a:t>
            </a:r>
            <a:r>
              <a:rPr lang="en-GB" sz="1400" b="1" dirty="0" smtClean="0">
                <a:solidFill>
                  <a:srgbClr val="4A95B9"/>
                </a:solidFill>
              </a:rPr>
              <a:t> </a:t>
            </a:r>
            <a:r>
              <a:rPr lang="en-GB" sz="1400" b="1" baseline="30000" dirty="0" smtClean="0">
                <a:solidFill>
                  <a:srgbClr val="4A95B9"/>
                </a:solidFill>
              </a:rPr>
              <a:t>it:</a:t>
            </a:r>
            <a:r>
              <a:rPr lang="en-GB" sz="1400" b="1" dirty="0" smtClean="0">
                <a:solidFill>
                  <a:srgbClr val="4A95B9"/>
                </a:solidFill>
              </a:rPr>
              <a:t> </a:t>
            </a:r>
            <a:r>
              <a:rPr lang="en-GB" sz="1400" b="1" baseline="30000" dirty="0" smtClean="0">
                <a:solidFill>
                  <a:srgbClr val="4A95B9"/>
                </a:solidFill>
              </a:rPr>
              <a:t>To</a:t>
            </a:r>
            <a:r>
              <a:rPr lang="en-GB" sz="1400" b="1" baseline="30000" dirty="0">
                <a:solidFill>
                  <a:srgbClr val="4A95B9"/>
                </a:solidFill>
              </a:rPr>
              <a:t> </a:t>
            </a:r>
            <a:r>
              <a:rPr lang="en-GB" sz="1400" b="1" baseline="30000" dirty="0" smtClean="0">
                <a:solidFill>
                  <a:srgbClr val="4A95B9"/>
                </a:solidFill>
              </a:rPr>
              <a:t>The</a:t>
            </a:r>
            <a:r>
              <a:rPr lang="en-GB" sz="1400" b="1" baseline="30000" dirty="0">
                <a:solidFill>
                  <a:srgbClr val="4A95B9"/>
                </a:solidFill>
              </a:rPr>
              <a:t> </a:t>
            </a:r>
            <a:r>
              <a:rPr lang="en-GB" sz="1400" b="1" baseline="30000" dirty="0" smtClean="0">
                <a:solidFill>
                  <a:srgbClr val="4A95B9"/>
                </a:solidFill>
              </a:rPr>
              <a:t>Hague,</a:t>
            </a:r>
            <a:r>
              <a:rPr lang="en-GB" sz="1400" b="1" dirty="0" smtClean="0">
                <a:solidFill>
                  <a:srgbClr val="4A95B9"/>
                </a:solidFill>
              </a:rPr>
              <a:t> </a:t>
            </a:r>
            <a:r>
              <a:rPr lang="en-GB" sz="1400" b="1" baseline="30000" dirty="0" smtClean="0">
                <a:solidFill>
                  <a:srgbClr val="4A95B9"/>
                </a:solidFill>
              </a:rPr>
              <a:t>1915</a:t>
            </a:r>
            <a:r>
              <a:rPr lang="en-GB" sz="1400" b="1" baseline="30000" dirty="0">
                <a:solidFill>
                  <a:srgbClr val="4A95B9"/>
                </a:solidFill>
              </a:rPr>
              <a:t>.)</a:t>
            </a:r>
            <a:br>
              <a:rPr lang="en-GB" sz="1400" b="1" baseline="30000" dirty="0">
                <a:solidFill>
                  <a:srgbClr val="4A95B9"/>
                </a:solidFill>
              </a:rPr>
            </a:br>
            <a:r>
              <a:rPr lang="en-GB" sz="1200" b="1" baseline="30000" dirty="0" smtClean="0"/>
              <a:t>Textbox:</a:t>
            </a:r>
            <a:r>
              <a:rPr lang="en-GB" sz="1200" b="1" dirty="0" smtClean="0"/>
              <a:t> </a:t>
            </a:r>
            <a:r>
              <a:rPr lang="en-GB" sz="1200" baseline="30000" dirty="0" smtClean="0"/>
              <a:t>The </a:t>
            </a:r>
            <a:r>
              <a:rPr lang="en-GB" sz="1200" baseline="30000" dirty="0"/>
              <a:t>hunger blockade against Germany was still in force. The </a:t>
            </a:r>
            <a:r>
              <a:rPr lang="en-GB" sz="1200" baseline="30000" dirty="0" smtClean="0"/>
              <a:t>Women’s</a:t>
            </a:r>
            <a:r>
              <a:rPr lang="en-GB" sz="1200" dirty="0" smtClean="0"/>
              <a:t> </a:t>
            </a:r>
            <a:r>
              <a:rPr lang="en-GB" sz="1200" baseline="30000" dirty="0" smtClean="0"/>
              <a:t>International </a:t>
            </a:r>
            <a:r>
              <a:rPr lang="en-GB" sz="1200" baseline="30000" dirty="0"/>
              <a:t>League was protesting against it. This was a group I’d been involved with since they started in 1915.</a:t>
            </a:r>
            <a:br>
              <a:rPr lang="en-GB" sz="1200" baseline="30000" dirty="0"/>
            </a:br>
            <a:r>
              <a:rPr lang="en-GB" sz="1200" b="1" baseline="30000" dirty="0"/>
              <a:t>Textbox</a:t>
            </a:r>
            <a:r>
              <a:rPr lang="en-GB" sz="1200" b="1" baseline="30000" dirty="0" smtClean="0"/>
              <a:t>:</a:t>
            </a:r>
            <a:r>
              <a:rPr lang="en-GB" sz="1200" b="1" dirty="0" smtClean="0"/>
              <a:t> </a:t>
            </a:r>
            <a:r>
              <a:rPr lang="en-GB" sz="1200" baseline="30000" dirty="0" smtClean="0"/>
              <a:t>That’s </a:t>
            </a:r>
            <a:r>
              <a:rPr lang="en-GB" sz="1200" baseline="30000" dirty="0"/>
              <a:t>me on the left</a:t>
            </a:r>
            <a:r>
              <a:rPr lang="en-GB" sz="1200" baseline="30000" dirty="0" smtClean="0"/>
              <a:t>.</a:t>
            </a:r>
          </a:p>
          <a:p>
            <a:pPr marL="0" indent="0">
              <a:buNone/>
            </a:pPr>
            <a:r>
              <a:rPr lang="en-GB" sz="1400" b="1" baseline="30000" dirty="0" smtClean="0">
                <a:solidFill>
                  <a:srgbClr val="4A95B9"/>
                </a:solidFill>
              </a:rPr>
              <a:t>4.</a:t>
            </a:r>
            <a:r>
              <a:rPr lang="en-GB" sz="1400" b="1" dirty="0" smtClean="0">
                <a:solidFill>
                  <a:srgbClr val="4A95B9"/>
                </a:solidFill>
              </a:rPr>
              <a:t> </a:t>
            </a:r>
            <a:r>
              <a:rPr lang="en-GB" sz="1400" b="1" baseline="30000" dirty="0" smtClean="0">
                <a:solidFill>
                  <a:srgbClr val="4A95B9"/>
                </a:solidFill>
              </a:rPr>
              <a:t>News</a:t>
            </a:r>
            <a:r>
              <a:rPr lang="en-GB" sz="1400" b="1" baseline="30000" dirty="0">
                <a:solidFill>
                  <a:srgbClr val="4A95B9"/>
                </a:solidFill>
              </a:rPr>
              <a:t> </a:t>
            </a:r>
            <a:r>
              <a:rPr lang="en-GB" sz="1400" b="1" baseline="30000" dirty="0" smtClean="0">
                <a:solidFill>
                  <a:srgbClr val="4A95B9"/>
                </a:solidFill>
              </a:rPr>
              <a:t>headline:</a:t>
            </a:r>
            <a:r>
              <a:rPr lang="en-GB" sz="1400" b="1" dirty="0" smtClean="0">
                <a:solidFill>
                  <a:srgbClr val="4A95B9"/>
                </a:solidFill>
              </a:rPr>
              <a:t> </a:t>
            </a:r>
            <a:r>
              <a:rPr lang="en-GB" sz="1400" b="1" baseline="30000" dirty="0" smtClean="0">
                <a:solidFill>
                  <a:srgbClr val="4A95B9"/>
                </a:solidFill>
              </a:rPr>
              <a:t>OUTRAGE!</a:t>
            </a:r>
            <a:r>
              <a:rPr lang="en-GB" sz="1400" b="1" dirty="0" smtClean="0">
                <a:solidFill>
                  <a:srgbClr val="4A95B9"/>
                </a:solidFill>
              </a:rPr>
              <a:t> </a:t>
            </a:r>
            <a:br>
              <a:rPr lang="en-GB" sz="1400" b="1" dirty="0" smtClean="0">
                <a:solidFill>
                  <a:srgbClr val="4A95B9"/>
                </a:solidFill>
              </a:rPr>
            </a:br>
            <a:r>
              <a:rPr lang="en-GB" sz="1200" b="1" baseline="30000" dirty="0" smtClean="0"/>
              <a:t>Textbox:</a:t>
            </a:r>
            <a:r>
              <a:rPr lang="en-GB" sz="1200" b="1" dirty="0" smtClean="0"/>
              <a:t> </a:t>
            </a:r>
            <a:r>
              <a:rPr lang="en-GB" sz="1200" baseline="30000" dirty="0" smtClean="0"/>
              <a:t>One </a:t>
            </a:r>
            <a:r>
              <a:rPr lang="en-GB" sz="1200" baseline="30000" dirty="0"/>
              <a:t>of the most bellicose of the daily newspapers had launched an attack on us. They had represented a new meeting as an insult to the army and had called upon soldiers to come and break it up. The army had taken the hint. Soldiers came out in force.</a:t>
            </a:r>
          </a:p>
          <a:p>
            <a:pPr marL="0" indent="0">
              <a:buNone/>
            </a:pPr>
            <a:endParaRPr lang="en-GB" sz="1200" baseline="30000" dirty="0"/>
          </a:p>
        </p:txBody>
      </p:sp>
      <p:pic>
        <p:nvPicPr>
          <p:cNvPr id="19" name="Picture 18" descr="Activity4Scenari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
        <p:nvSpPr>
          <p:cNvPr id="13" name="Content Placeholder 2"/>
          <p:cNvSpPr txBox="1">
            <a:spLocks/>
          </p:cNvSpPr>
          <p:nvPr/>
        </p:nvSpPr>
        <p:spPr>
          <a:xfrm>
            <a:off x="4676424" y="1365250"/>
            <a:ext cx="3648426" cy="294434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b="1" baseline="30000" dirty="0">
                <a:solidFill>
                  <a:srgbClr val="4A95B9"/>
                </a:solidFill>
              </a:rPr>
              <a:t>5</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Wide</a:t>
            </a:r>
            <a:r>
              <a:rPr lang="en-GB" sz="1400" b="1" baseline="30000" dirty="0">
                <a:solidFill>
                  <a:srgbClr val="4A95B9"/>
                </a:solidFill>
              </a:rPr>
              <a:t> </a:t>
            </a:r>
            <a:r>
              <a:rPr lang="en-GB" sz="1400" b="1" baseline="30000" dirty="0" smtClean="0">
                <a:solidFill>
                  <a:srgbClr val="4A95B9"/>
                </a:solidFill>
              </a:rPr>
              <a:t>panel.</a:t>
            </a:r>
            <a:r>
              <a:rPr lang="en-GB" sz="1400" b="1" dirty="0" smtClean="0">
                <a:solidFill>
                  <a:srgbClr val="4A95B9"/>
                </a:solidFill>
              </a:rPr>
              <a:t> </a:t>
            </a:r>
            <a:r>
              <a:rPr lang="en-GB" sz="1400" b="1" baseline="30000" dirty="0" smtClean="0">
                <a:solidFill>
                  <a:srgbClr val="4A95B9"/>
                </a:solidFill>
              </a:rPr>
              <a:t>A</a:t>
            </a:r>
            <a:r>
              <a:rPr lang="en-GB" sz="1400" b="1" dirty="0" smtClean="0">
                <a:solidFill>
                  <a:srgbClr val="4A95B9"/>
                </a:solidFill>
              </a:rPr>
              <a:t> </a:t>
            </a:r>
            <a:r>
              <a:rPr lang="en-GB" sz="1400" b="1" baseline="30000" dirty="0" smtClean="0">
                <a:solidFill>
                  <a:srgbClr val="4A95B9"/>
                </a:solidFill>
              </a:rPr>
              <a:t>big</a:t>
            </a:r>
            <a:r>
              <a:rPr lang="en-GB" sz="1400" b="1" baseline="30000" dirty="0">
                <a:solidFill>
                  <a:srgbClr val="4A95B9"/>
                </a:solidFill>
              </a:rPr>
              <a:t> </a:t>
            </a:r>
            <a:r>
              <a:rPr lang="en-GB" sz="1400" b="1" baseline="30000" dirty="0" smtClean="0">
                <a:solidFill>
                  <a:srgbClr val="4A95B9"/>
                </a:solidFill>
              </a:rPr>
              <a:t>banner</a:t>
            </a:r>
            <a:r>
              <a:rPr lang="en-GB" sz="1400" b="1" baseline="30000" dirty="0">
                <a:solidFill>
                  <a:srgbClr val="4A95B9"/>
                </a:solidFill>
              </a:rPr>
              <a:t> </a:t>
            </a:r>
            <a:r>
              <a:rPr lang="en-GB" sz="1400" b="1" baseline="30000" dirty="0" smtClean="0">
                <a:solidFill>
                  <a:srgbClr val="4A95B9"/>
                </a:solidFill>
              </a:rPr>
              <a:t>in</a:t>
            </a:r>
            <a:r>
              <a:rPr lang="en-GB" sz="1400" b="1" baseline="30000" dirty="0">
                <a:solidFill>
                  <a:srgbClr val="4A95B9"/>
                </a:solidFill>
              </a:rPr>
              <a:t> </a:t>
            </a:r>
            <a:r>
              <a:rPr lang="en-GB" sz="1400" b="1" baseline="30000" dirty="0" smtClean="0">
                <a:solidFill>
                  <a:srgbClr val="4A95B9"/>
                </a:solidFill>
              </a:rPr>
              <a:t>Trafalgar</a:t>
            </a:r>
            <a:r>
              <a:rPr lang="en-GB" sz="1400" b="1" dirty="0" smtClean="0">
                <a:solidFill>
                  <a:srgbClr val="4A95B9"/>
                </a:solidFill>
              </a:rPr>
              <a:t> </a:t>
            </a:r>
            <a:r>
              <a:rPr lang="en-GB" sz="1400" b="1" baseline="30000" dirty="0" smtClean="0">
                <a:solidFill>
                  <a:srgbClr val="4A95B9"/>
                </a:solidFill>
              </a:rPr>
              <a:t>Square:</a:t>
            </a:r>
            <a:r>
              <a:rPr lang="en-GB" sz="1400" b="1" dirty="0" smtClean="0">
                <a:solidFill>
                  <a:srgbClr val="4A95B9"/>
                </a:solidFill>
              </a:rPr>
              <a:t> </a:t>
            </a:r>
            <a:r>
              <a:rPr lang="en-GB" sz="1400" b="1" baseline="30000" dirty="0" smtClean="0">
                <a:solidFill>
                  <a:srgbClr val="4A95B9"/>
                </a:solidFill>
              </a:rPr>
              <a:t>LIFT</a:t>
            </a:r>
            <a:r>
              <a:rPr lang="en-GB" sz="1400" b="1" baseline="30000" dirty="0">
                <a:solidFill>
                  <a:srgbClr val="4A95B9"/>
                </a:solidFill>
              </a:rPr>
              <a:t> </a:t>
            </a:r>
            <a:r>
              <a:rPr lang="en-GB" sz="1400" b="1" baseline="30000" dirty="0" smtClean="0">
                <a:solidFill>
                  <a:srgbClr val="4A95B9"/>
                </a:solidFill>
              </a:rPr>
              <a:t>THE</a:t>
            </a:r>
            <a:r>
              <a:rPr lang="en-GB" sz="1400" b="1" baseline="30000" dirty="0">
                <a:solidFill>
                  <a:srgbClr val="4A95B9"/>
                </a:solidFill>
              </a:rPr>
              <a:t> </a:t>
            </a:r>
            <a:r>
              <a:rPr lang="en-GB" sz="1400" b="1" baseline="30000" dirty="0" smtClean="0">
                <a:solidFill>
                  <a:srgbClr val="4A95B9"/>
                </a:solidFill>
              </a:rPr>
              <a:t>HUNGER</a:t>
            </a:r>
            <a:r>
              <a:rPr lang="en-GB" sz="1400" b="1" baseline="30000" dirty="0">
                <a:solidFill>
                  <a:srgbClr val="4A95B9"/>
                </a:solidFill>
              </a:rPr>
              <a:t> </a:t>
            </a:r>
            <a:r>
              <a:rPr lang="en-GB" sz="1400" b="1" baseline="30000" dirty="0" smtClean="0">
                <a:solidFill>
                  <a:srgbClr val="4A95B9"/>
                </a:solidFill>
              </a:rPr>
              <a:t>BLOCKADE</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a:t>Caption</a:t>
            </a:r>
            <a:r>
              <a:rPr lang="en-GB" sz="1200" b="1" baseline="30000" dirty="0" smtClean="0"/>
              <a:t>:</a:t>
            </a:r>
            <a:r>
              <a:rPr lang="en-GB" sz="1200" baseline="30000" dirty="0" smtClean="0"/>
              <a:t> 6th </a:t>
            </a:r>
            <a:r>
              <a:rPr lang="en-GB" sz="1200" baseline="30000" dirty="0"/>
              <a:t>April 1919. Trafalgar Square.</a:t>
            </a:r>
          </a:p>
          <a:p>
            <a:pPr marL="0" indent="0">
              <a:buNone/>
            </a:pPr>
            <a:r>
              <a:rPr lang="en-GB" sz="1200" b="1" baseline="30000" dirty="0"/>
              <a:t>Textbox</a:t>
            </a:r>
            <a:r>
              <a:rPr lang="en-GB" sz="1200" b="1" baseline="30000" dirty="0" smtClean="0"/>
              <a:t>:</a:t>
            </a:r>
            <a:r>
              <a:rPr lang="en-GB" sz="1200" baseline="30000" dirty="0"/>
              <a:t> </a:t>
            </a:r>
            <a:r>
              <a:rPr lang="en-GB" sz="1200" baseline="30000" dirty="0" smtClean="0"/>
              <a:t>Fortunately </a:t>
            </a:r>
            <a:r>
              <a:rPr lang="en-GB" sz="1200" baseline="30000" dirty="0"/>
              <a:t>I was very closely in touch with the psychology of the British soldier. I addressed what I had to say mainly to them. </a:t>
            </a:r>
          </a:p>
          <a:p>
            <a:pPr marL="0" indent="0">
              <a:buNone/>
            </a:pPr>
            <a:r>
              <a:rPr lang="en-GB" sz="1400" b="1" baseline="30000" dirty="0">
                <a:solidFill>
                  <a:srgbClr val="4A95B9"/>
                </a:solidFill>
              </a:rPr>
              <a:t>6</a:t>
            </a:r>
            <a:r>
              <a:rPr lang="en-GB" sz="1400" b="1" baseline="30000" dirty="0" smtClean="0">
                <a:solidFill>
                  <a:srgbClr val="4A95B9"/>
                </a:solidFill>
              </a:rPr>
              <a:t>.</a:t>
            </a:r>
            <a:r>
              <a:rPr lang="en-GB" sz="1400" b="1" dirty="0" smtClean="0">
                <a:solidFill>
                  <a:srgbClr val="4A95B9"/>
                </a:solidFill>
              </a:rPr>
              <a:t> </a:t>
            </a:r>
            <a:r>
              <a:rPr lang="en-GB" sz="1400" b="1" baseline="30000" dirty="0" err="1" smtClean="0">
                <a:solidFill>
                  <a:srgbClr val="4A95B9"/>
                </a:solidFill>
              </a:rPr>
              <a:t>Em</a:t>
            </a:r>
            <a:r>
              <a:rPr lang="en-GB" sz="1400" b="1" baseline="30000" dirty="0">
                <a:solidFill>
                  <a:srgbClr val="4A95B9"/>
                </a:solidFill>
              </a:rPr>
              <a:t> </a:t>
            </a:r>
            <a:r>
              <a:rPr lang="en-GB" sz="1400" b="1" baseline="30000" dirty="0" smtClean="0">
                <a:solidFill>
                  <a:srgbClr val="4A95B9"/>
                </a:solidFill>
              </a:rPr>
              <a:t>speaking</a:t>
            </a:r>
            <a:r>
              <a:rPr lang="en-GB" sz="1400" b="1" baseline="30000" dirty="0">
                <a:solidFill>
                  <a:srgbClr val="4A95B9"/>
                </a:solidFill>
              </a:rPr>
              <a:t> </a:t>
            </a:r>
            <a:r>
              <a:rPr lang="en-GB" sz="1400" b="1" baseline="30000" dirty="0" smtClean="0">
                <a:solidFill>
                  <a:srgbClr val="4A95B9"/>
                </a:solidFill>
              </a:rPr>
              <a:t>to</a:t>
            </a:r>
            <a:r>
              <a:rPr lang="en-GB" sz="1400" b="1" dirty="0" smtClean="0">
                <a:solidFill>
                  <a:srgbClr val="4A95B9"/>
                </a:solidFill>
              </a:rPr>
              <a:t> </a:t>
            </a:r>
            <a:r>
              <a:rPr lang="en-GB" sz="1400" b="1" baseline="30000" dirty="0" smtClean="0">
                <a:solidFill>
                  <a:srgbClr val="4A95B9"/>
                </a:solidFill>
              </a:rPr>
              <a:t>crowd</a:t>
            </a:r>
            <a:r>
              <a:rPr lang="en-GB" sz="1400" b="1" baseline="30000" dirty="0">
                <a:solidFill>
                  <a:srgbClr val="4A95B9"/>
                </a:solidFill>
              </a:rPr>
              <a:t> </a:t>
            </a:r>
            <a:r>
              <a:rPr lang="en-GB" sz="1400" b="1" baseline="30000" dirty="0" smtClean="0">
                <a:solidFill>
                  <a:srgbClr val="4A95B9"/>
                </a:solidFill>
              </a:rPr>
              <a:t>of</a:t>
            </a:r>
            <a:r>
              <a:rPr lang="en-GB" sz="1400" b="1" dirty="0" smtClean="0">
                <a:solidFill>
                  <a:srgbClr val="4A95B9"/>
                </a:solidFill>
              </a:rPr>
              <a:t> </a:t>
            </a:r>
            <a:r>
              <a:rPr lang="en-GB" sz="1400" b="1" baseline="30000" dirty="0" smtClean="0">
                <a:solidFill>
                  <a:srgbClr val="4A95B9"/>
                </a:solidFill>
              </a:rPr>
              <a:t>soldiers.</a:t>
            </a:r>
            <a:r>
              <a:rPr lang="en-GB" sz="1400" baseline="30000" dirty="0">
                <a:solidFill>
                  <a:srgbClr val="4A95B9"/>
                </a:solidFill>
              </a:rPr>
              <a:t/>
            </a:r>
            <a:br>
              <a:rPr lang="en-GB" sz="1400" baseline="30000" dirty="0">
                <a:solidFill>
                  <a:srgbClr val="4A95B9"/>
                </a:solidFill>
              </a:rPr>
            </a:br>
            <a:r>
              <a:rPr lang="en-GB" sz="1200" b="1" baseline="30000" dirty="0" smtClean="0"/>
              <a:t>Textbox:</a:t>
            </a:r>
            <a:r>
              <a:rPr lang="en-GB" sz="1200" baseline="30000" dirty="0" smtClean="0"/>
              <a:t> We </a:t>
            </a:r>
            <a:r>
              <a:rPr lang="en-GB" sz="1200" baseline="30000" dirty="0"/>
              <a:t>carried our resolution with the enthusiasm of the crowd. </a:t>
            </a:r>
          </a:p>
          <a:p>
            <a:pPr marL="0" indent="0">
              <a:buNone/>
            </a:pPr>
            <a:r>
              <a:rPr lang="en-GB" sz="1200" b="1" baseline="30000" dirty="0"/>
              <a:t>Soldiers</a:t>
            </a:r>
            <a:r>
              <a:rPr lang="en-GB" sz="1200" b="1" baseline="30000" dirty="0" smtClean="0"/>
              <a:t>:</a:t>
            </a:r>
            <a:r>
              <a:rPr lang="en-GB" sz="1200" baseline="30000" dirty="0" smtClean="0"/>
              <a:t> But </a:t>
            </a:r>
            <a:r>
              <a:rPr lang="en-GB" sz="1200" baseline="30000" dirty="0"/>
              <a:t>what are you going to do with the resolution?</a:t>
            </a:r>
          </a:p>
          <a:p>
            <a:pPr marL="0" indent="0">
              <a:buNone/>
            </a:pPr>
            <a:r>
              <a:rPr lang="en-GB" sz="1400" b="1" baseline="30000" dirty="0">
                <a:solidFill>
                  <a:srgbClr val="4A95B9"/>
                </a:solidFill>
              </a:rPr>
              <a:t>7</a:t>
            </a:r>
            <a:r>
              <a:rPr lang="en-GB" sz="1400" b="1" baseline="30000" dirty="0" smtClean="0">
                <a:solidFill>
                  <a:srgbClr val="4A95B9"/>
                </a:solidFill>
              </a:rPr>
              <a:t>.</a:t>
            </a:r>
            <a:r>
              <a:rPr lang="en-GB" sz="1400" b="1" dirty="0" smtClean="0">
                <a:solidFill>
                  <a:srgbClr val="4A95B9"/>
                </a:solidFill>
              </a:rPr>
              <a:t> </a:t>
            </a:r>
            <a:r>
              <a:rPr lang="en-GB" sz="1400" b="1" baseline="30000" dirty="0" err="1" smtClean="0">
                <a:solidFill>
                  <a:srgbClr val="4A95B9"/>
                </a:solidFill>
              </a:rPr>
              <a:t>Em</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What</a:t>
            </a:r>
            <a:r>
              <a:rPr lang="en-GB" sz="1400" b="1" baseline="30000" dirty="0">
                <a:solidFill>
                  <a:srgbClr val="4A95B9"/>
                </a:solidFill>
              </a:rPr>
              <a:t> </a:t>
            </a:r>
            <a:r>
              <a:rPr lang="en-GB" sz="1400" b="1" baseline="30000" dirty="0" smtClean="0">
                <a:solidFill>
                  <a:srgbClr val="4A95B9"/>
                </a:solidFill>
              </a:rPr>
              <a:t>do</a:t>
            </a:r>
            <a:r>
              <a:rPr lang="en-GB" sz="1400" b="1" baseline="30000" dirty="0">
                <a:solidFill>
                  <a:srgbClr val="4A95B9"/>
                </a:solidFill>
              </a:rPr>
              <a:t> </a:t>
            </a:r>
            <a:r>
              <a:rPr lang="en-GB" sz="1400" b="1" baseline="30000" dirty="0" smtClean="0">
                <a:solidFill>
                  <a:srgbClr val="4A95B9"/>
                </a:solidFill>
              </a:rPr>
              <a:t>you</a:t>
            </a:r>
            <a:r>
              <a:rPr lang="en-GB" sz="1400" b="1" baseline="30000" dirty="0">
                <a:solidFill>
                  <a:srgbClr val="4A95B9"/>
                </a:solidFill>
              </a:rPr>
              <a:t> </a:t>
            </a:r>
            <a:r>
              <a:rPr lang="en-GB" sz="1400" b="1" baseline="30000" dirty="0" smtClean="0">
                <a:solidFill>
                  <a:srgbClr val="4A95B9"/>
                </a:solidFill>
              </a:rPr>
              <a:t>want</a:t>
            </a:r>
            <a:r>
              <a:rPr lang="en-GB" sz="1400" b="1" baseline="30000" dirty="0">
                <a:solidFill>
                  <a:srgbClr val="4A95B9"/>
                </a:solidFill>
              </a:rPr>
              <a:t> </a:t>
            </a:r>
            <a:r>
              <a:rPr lang="en-GB" sz="1400" b="1" baseline="30000" dirty="0" smtClean="0">
                <a:solidFill>
                  <a:srgbClr val="4A95B9"/>
                </a:solidFill>
              </a:rPr>
              <a:t>me</a:t>
            </a:r>
            <a:r>
              <a:rPr lang="en-GB" sz="1400" b="1" baseline="30000" dirty="0">
                <a:solidFill>
                  <a:srgbClr val="4A95B9"/>
                </a:solidFill>
              </a:rPr>
              <a:t> </a:t>
            </a:r>
            <a:r>
              <a:rPr lang="en-GB" sz="1400" b="1" baseline="30000" dirty="0" smtClean="0">
                <a:solidFill>
                  <a:srgbClr val="4A95B9"/>
                </a:solidFill>
              </a:rPr>
              <a:t>to</a:t>
            </a:r>
            <a:r>
              <a:rPr lang="en-GB" sz="1400" b="1" baseline="30000" dirty="0">
                <a:solidFill>
                  <a:srgbClr val="4A95B9"/>
                </a:solidFill>
              </a:rPr>
              <a:t> </a:t>
            </a:r>
            <a:r>
              <a:rPr lang="en-GB" sz="1400" b="1" baseline="30000" dirty="0" smtClean="0">
                <a:solidFill>
                  <a:srgbClr val="4A95B9"/>
                </a:solidFill>
              </a:rPr>
              <a:t>do</a:t>
            </a:r>
            <a:r>
              <a:rPr lang="en-GB" sz="1400" b="1" baseline="30000" dirty="0">
                <a:solidFill>
                  <a:srgbClr val="4A95B9"/>
                </a:solidFill>
              </a:rPr>
              <a:t> </a:t>
            </a:r>
            <a:r>
              <a:rPr lang="en-GB" sz="1400" b="1" baseline="30000" dirty="0" smtClean="0">
                <a:solidFill>
                  <a:srgbClr val="4A95B9"/>
                </a:solidFill>
              </a:rPr>
              <a:t>with</a:t>
            </a:r>
            <a:r>
              <a:rPr lang="en-GB" sz="1400" b="1" baseline="30000" dirty="0">
                <a:solidFill>
                  <a:srgbClr val="4A95B9"/>
                </a:solidFill>
              </a:rPr>
              <a:t> </a:t>
            </a:r>
            <a:r>
              <a:rPr lang="en-GB" sz="1400" b="1" baseline="30000" dirty="0" smtClean="0">
                <a:solidFill>
                  <a:srgbClr val="4A95B9"/>
                </a:solidFill>
              </a:rPr>
              <a:t>it?</a:t>
            </a:r>
            <a:endParaRPr lang="en-GB" sz="1400" baseline="30000" dirty="0">
              <a:solidFill>
                <a:srgbClr val="4A95B9"/>
              </a:solidFill>
            </a:endParaRPr>
          </a:p>
          <a:p>
            <a:pPr marL="0" indent="0">
              <a:buNone/>
            </a:pPr>
            <a:r>
              <a:rPr lang="en-GB" sz="1200" b="1" baseline="30000" dirty="0"/>
              <a:t>Soldiers</a:t>
            </a:r>
            <a:r>
              <a:rPr lang="en-GB" sz="1200" b="1" baseline="30000" dirty="0" smtClean="0"/>
              <a:t>:</a:t>
            </a:r>
            <a:r>
              <a:rPr lang="en-GB" sz="1200" baseline="30000" dirty="0" smtClean="0"/>
              <a:t> Take </a:t>
            </a:r>
            <a:r>
              <a:rPr lang="en-GB" sz="1200" baseline="30000" dirty="0"/>
              <a:t>it to Downing Street!</a:t>
            </a:r>
          </a:p>
          <a:p>
            <a:pPr marL="0" indent="0">
              <a:buNone/>
            </a:pPr>
            <a:r>
              <a:rPr lang="en-GB" sz="1400" b="1" baseline="30000" dirty="0">
                <a:solidFill>
                  <a:srgbClr val="4A95B9"/>
                </a:solidFill>
              </a:rPr>
              <a:t>8</a:t>
            </a:r>
            <a:r>
              <a:rPr lang="en-GB" sz="1400" b="1" baseline="30000" dirty="0" smtClean="0">
                <a:solidFill>
                  <a:srgbClr val="4A95B9"/>
                </a:solidFill>
              </a:rPr>
              <a:t>.</a:t>
            </a:r>
            <a:r>
              <a:rPr lang="en-GB" sz="1400" b="1" dirty="0" smtClean="0">
                <a:solidFill>
                  <a:srgbClr val="4A95B9"/>
                </a:solidFill>
              </a:rPr>
              <a:t> </a:t>
            </a:r>
            <a:r>
              <a:rPr lang="en-GB" sz="1400" b="1" baseline="30000" dirty="0" err="1" smtClean="0">
                <a:solidFill>
                  <a:srgbClr val="4A95B9"/>
                </a:solidFill>
              </a:rPr>
              <a:t>Em</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I’ll</a:t>
            </a:r>
            <a:r>
              <a:rPr lang="en-GB" sz="1400" b="1" baseline="30000" dirty="0">
                <a:solidFill>
                  <a:srgbClr val="4A95B9"/>
                </a:solidFill>
              </a:rPr>
              <a:t> </a:t>
            </a:r>
            <a:r>
              <a:rPr lang="en-GB" sz="1400" b="1" baseline="30000" dirty="0" smtClean="0">
                <a:solidFill>
                  <a:srgbClr val="4A95B9"/>
                </a:solidFill>
              </a:rPr>
              <a:t>take</a:t>
            </a:r>
            <a:r>
              <a:rPr lang="en-GB" sz="1400" b="1" baseline="30000" dirty="0">
                <a:solidFill>
                  <a:srgbClr val="4A95B9"/>
                </a:solidFill>
              </a:rPr>
              <a:t> </a:t>
            </a:r>
            <a:r>
              <a:rPr lang="en-GB" sz="1400" b="1" baseline="30000" dirty="0" smtClean="0">
                <a:solidFill>
                  <a:srgbClr val="4A95B9"/>
                </a:solidFill>
              </a:rPr>
              <a:t>it</a:t>
            </a:r>
            <a:r>
              <a:rPr lang="en-GB" sz="1400" b="1" baseline="30000" dirty="0">
                <a:solidFill>
                  <a:srgbClr val="4A95B9"/>
                </a:solidFill>
              </a:rPr>
              <a:t> </a:t>
            </a:r>
            <a:r>
              <a:rPr lang="en-GB" sz="1400" b="1" baseline="30000" dirty="0" smtClean="0">
                <a:solidFill>
                  <a:srgbClr val="4A95B9"/>
                </a:solidFill>
              </a:rPr>
              <a:t>to</a:t>
            </a:r>
            <a:r>
              <a:rPr lang="en-GB" sz="1400" b="1" baseline="30000" dirty="0">
                <a:solidFill>
                  <a:srgbClr val="4A95B9"/>
                </a:solidFill>
              </a:rPr>
              <a:t> </a:t>
            </a:r>
            <a:r>
              <a:rPr lang="en-GB" sz="1400" b="1" baseline="30000" dirty="0" smtClean="0">
                <a:solidFill>
                  <a:srgbClr val="4A95B9"/>
                </a:solidFill>
              </a:rPr>
              <a:t>Downing</a:t>
            </a:r>
            <a:r>
              <a:rPr lang="en-GB" sz="1400" b="1" baseline="30000" dirty="0">
                <a:solidFill>
                  <a:srgbClr val="4A95B9"/>
                </a:solidFill>
              </a:rPr>
              <a:t> </a:t>
            </a:r>
            <a:r>
              <a:rPr lang="en-GB" sz="1400" b="1" baseline="30000" dirty="0" smtClean="0">
                <a:solidFill>
                  <a:srgbClr val="4A95B9"/>
                </a:solidFill>
              </a:rPr>
              <a:t>Street</a:t>
            </a:r>
            <a:r>
              <a:rPr lang="en-GB" sz="1400" b="1" baseline="30000" dirty="0">
                <a:solidFill>
                  <a:srgbClr val="4A95B9"/>
                </a:solidFill>
              </a:rPr>
              <a:t> </a:t>
            </a:r>
            <a:r>
              <a:rPr lang="en-GB" sz="1400" b="1" baseline="30000" dirty="0" smtClean="0">
                <a:solidFill>
                  <a:srgbClr val="4A95B9"/>
                </a:solidFill>
              </a:rPr>
              <a:t>if</a:t>
            </a:r>
            <a:r>
              <a:rPr lang="en-GB" sz="1400" b="1" baseline="30000" dirty="0">
                <a:solidFill>
                  <a:srgbClr val="4A95B9"/>
                </a:solidFill>
              </a:rPr>
              <a:t> </a:t>
            </a:r>
            <a:r>
              <a:rPr lang="en-GB" sz="1400" b="1" baseline="30000" dirty="0" smtClean="0">
                <a:solidFill>
                  <a:srgbClr val="4A95B9"/>
                </a:solidFill>
              </a:rPr>
              <a:t>the</a:t>
            </a:r>
            <a:r>
              <a:rPr lang="en-GB" sz="1400" b="1" baseline="30000" dirty="0">
                <a:solidFill>
                  <a:srgbClr val="4A95B9"/>
                </a:solidFill>
              </a:rPr>
              <a:t> </a:t>
            </a:r>
            <a:r>
              <a:rPr lang="en-GB" sz="1400" b="1" baseline="30000" dirty="0" smtClean="0">
                <a:solidFill>
                  <a:srgbClr val="4A95B9"/>
                </a:solidFill>
              </a:rPr>
              <a:t>army</a:t>
            </a:r>
            <a:r>
              <a:rPr lang="en-GB" sz="1400" b="1" baseline="30000" dirty="0">
                <a:solidFill>
                  <a:srgbClr val="4A95B9"/>
                </a:solidFill>
              </a:rPr>
              <a:t> </a:t>
            </a:r>
            <a:r>
              <a:rPr lang="en-GB" sz="1400" b="1" baseline="30000" dirty="0" smtClean="0">
                <a:solidFill>
                  <a:srgbClr val="4A95B9"/>
                </a:solidFill>
              </a:rPr>
              <a:t>will</a:t>
            </a:r>
            <a:r>
              <a:rPr lang="en-GB" sz="1400" b="1" baseline="30000" dirty="0">
                <a:solidFill>
                  <a:srgbClr val="4A95B9"/>
                </a:solidFill>
              </a:rPr>
              <a:t> </a:t>
            </a:r>
            <a:r>
              <a:rPr lang="en-GB" sz="1400" b="1" baseline="30000" dirty="0" smtClean="0">
                <a:solidFill>
                  <a:srgbClr val="4A95B9"/>
                </a:solidFill>
              </a:rPr>
              <a:t>come</a:t>
            </a:r>
            <a:r>
              <a:rPr lang="en-GB" sz="1400" b="1" baseline="30000" dirty="0">
                <a:solidFill>
                  <a:srgbClr val="4A95B9"/>
                </a:solidFill>
              </a:rPr>
              <a:t> </a:t>
            </a:r>
            <a:r>
              <a:rPr lang="en-GB" sz="1400" b="1" baseline="30000" dirty="0" smtClean="0">
                <a:solidFill>
                  <a:srgbClr val="4A95B9"/>
                </a:solidFill>
              </a:rPr>
              <a:t>with</a:t>
            </a:r>
            <a:r>
              <a:rPr lang="en-GB" sz="1400" b="1" baseline="30000" dirty="0">
                <a:solidFill>
                  <a:srgbClr val="4A95B9"/>
                </a:solidFill>
              </a:rPr>
              <a:t> </a:t>
            </a:r>
            <a:r>
              <a:rPr lang="en-GB" sz="1400" b="1" baseline="30000" dirty="0" smtClean="0">
                <a:solidFill>
                  <a:srgbClr val="4A95B9"/>
                </a:solidFill>
              </a:rPr>
              <a:t>me!</a:t>
            </a:r>
            <a:endParaRPr lang="en-GB" sz="1400" b="1" baseline="30000" dirty="0">
              <a:solidFill>
                <a:srgbClr val="4A95B9"/>
              </a:solidFill>
            </a:endParaRPr>
          </a:p>
          <a:p>
            <a:pPr marL="0" indent="0">
              <a:buNone/>
            </a:pPr>
            <a:r>
              <a:rPr lang="en-GB" sz="1200" b="1" baseline="30000" dirty="0"/>
              <a:t>Soldiers</a:t>
            </a:r>
            <a:r>
              <a:rPr lang="en-GB" sz="1200" b="1" baseline="30000" dirty="0" smtClean="0"/>
              <a:t>:</a:t>
            </a:r>
            <a:r>
              <a:rPr lang="en-GB" sz="1200" baseline="30000" dirty="0" smtClean="0"/>
              <a:t> Yes</a:t>
            </a:r>
            <a:r>
              <a:rPr lang="en-GB" sz="1200" baseline="30000" dirty="0"/>
              <a:t>! We’ll come!</a:t>
            </a:r>
          </a:p>
          <a:p>
            <a:pPr marL="0" indent="0">
              <a:buNone/>
            </a:pPr>
            <a:r>
              <a:rPr lang="en-GB" sz="1200" b="1" baseline="30000" dirty="0" err="1"/>
              <a:t>Em</a:t>
            </a:r>
            <a:r>
              <a:rPr lang="en-GB" sz="1200" b="1" baseline="30000" dirty="0" smtClean="0"/>
              <a:t>:</a:t>
            </a:r>
            <a:r>
              <a:rPr lang="en-GB" sz="1200" baseline="30000" dirty="0" smtClean="0"/>
              <a:t> Then </a:t>
            </a:r>
            <a:r>
              <a:rPr lang="en-GB" sz="1200" baseline="30000" dirty="0"/>
              <a:t>form up in procession, four abreast, and I will lead you.</a:t>
            </a:r>
          </a:p>
        </p:txBody>
      </p:sp>
      <p:cxnSp>
        <p:nvCxnSpPr>
          <p:cNvPr id="14" name="Straight Connector 13"/>
          <p:cNvCxnSpPr/>
          <p:nvPr/>
        </p:nvCxnSpPr>
        <p:spPr>
          <a:xfrm>
            <a:off x="4769134" y="2197100"/>
            <a:ext cx="3460466"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0" y="214630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33400" y="342900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0" y="255270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769134" y="2717800"/>
            <a:ext cx="3460466"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769134" y="3117850"/>
            <a:ext cx="3460466"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272299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50576"/>
            <a:ext cx="3670300" cy="2873266"/>
          </a:xfrm>
        </p:spPr>
        <p:txBody>
          <a:bodyPr>
            <a:noAutofit/>
          </a:bodyPr>
          <a:lstStyle/>
          <a:p>
            <a:pPr marL="0" indent="0">
              <a:buNone/>
            </a:pPr>
            <a:r>
              <a:rPr lang="en-GB" sz="2000" b="1" baseline="30000" dirty="0" smtClean="0"/>
              <a:t>Page 4</a:t>
            </a:r>
          </a:p>
          <a:p>
            <a:pPr marL="0" indent="0">
              <a:buNone/>
            </a:pPr>
            <a:r>
              <a:rPr lang="en-GB" sz="1400" b="1" baseline="30000" dirty="0" smtClean="0">
                <a:solidFill>
                  <a:srgbClr val="4A95B9"/>
                </a:solidFill>
              </a:rPr>
              <a:t>1.</a:t>
            </a:r>
            <a:r>
              <a:rPr lang="en-GB" sz="1400" b="1" dirty="0" smtClean="0">
                <a:solidFill>
                  <a:srgbClr val="4A95B9"/>
                </a:solidFill>
              </a:rPr>
              <a:t> </a:t>
            </a:r>
            <a:r>
              <a:rPr lang="en-GB" sz="1400" b="1" baseline="30000" dirty="0" smtClean="0">
                <a:solidFill>
                  <a:srgbClr val="4A95B9"/>
                </a:solidFill>
              </a:rPr>
              <a:t>Wide</a:t>
            </a:r>
            <a:r>
              <a:rPr lang="en-GB" sz="1400" b="1" dirty="0" smtClean="0">
                <a:solidFill>
                  <a:srgbClr val="4A95B9"/>
                </a:solidFill>
              </a:rPr>
              <a:t> </a:t>
            </a:r>
            <a:r>
              <a:rPr lang="en-GB" sz="1400" b="1" baseline="30000" dirty="0" smtClean="0">
                <a:solidFill>
                  <a:srgbClr val="4A95B9"/>
                </a:solidFill>
              </a:rPr>
              <a:t>panel:</a:t>
            </a:r>
            <a:r>
              <a:rPr lang="en-GB" sz="1400" b="1" dirty="0" smtClean="0">
                <a:solidFill>
                  <a:srgbClr val="4A95B9"/>
                </a:solidFill>
              </a:rPr>
              <a:t> </a:t>
            </a:r>
            <a:r>
              <a:rPr lang="en-GB" sz="1400" b="1" baseline="30000" dirty="0" smtClean="0">
                <a:solidFill>
                  <a:srgbClr val="4A95B9"/>
                </a:solidFill>
              </a:rPr>
              <a:t>Soldiers</a:t>
            </a:r>
            <a:r>
              <a:rPr lang="en-GB" sz="1400" b="1" baseline="30000" dirty="0">
                <a:solidFill>
                  <a:srgbClr val="4A95B9"/>
                </a:solidFill>
              </a:rPr>
              <a:t> </a:t>
            </a:r>
            <a:r>
              <a:rPr lang="en-GB" sz="1400" b="1" baseline="30000" dirty="0" smtClean="0">
                <a:solidFill>
                  <a:srgbClr val="4A95B9"/>
                </a:solidFill>
              </a:rPr>
              <a:t>marching</a:t>
            </a:r>
            <a:r>
              <a:rPr lang="en-GB" sz="1400" b="1" dirty="0" smtClean="0">
                <a:solidFill>
                  <a:srgbClr val="4A95B9"/>
                </a:solidFill>
              </a:rPr>
              <a:t> </a:t>
            </a:r>
            <a:r>
              <a:rPr lang="en-GB" sz="1400" b="1" baseline="30000" dirty="0" smtClean="0">
                <a:solidFill>
                  <a:srgbClr val="4A95B9"/>
                </a:solidFill>
              </a:rPr>
              <a:t>to</a:t>
            </a:r>
            <a:r>
              <a:rPr lang="en-GB" sz="1400" b="1" baseline="30000" dirty="0">
                <a:solidFill>
                  <a:srgbClr val="4A95B9"/>
                </a:solidFill>
              </a:rPr>
              <a:t> </a:t>
            </a:r>
            <a:r>
              <a:rPr lang="en-GB" sz="1400" b="1" baseline="30000" dirty="0" smtClean="0">
                <a:solidFill>
                  <a:srgbClr val="4A95B9"/>
                </a:solidFill>
              </a:rPr>
              <a:t>Downing</a:t>
            </a:r>
            <a:r>
              <a:rPr lang="en-GB" sz="1400" b="1" baseline="30000" dirty="0">
                <a:solidFill>
                  <a:srgbClr val="4A95B9"/>
                </a:solidFill>
              </a:rPr>
              <a:t> </a:t>
            </a:r>
            <a:r>
              <a:rPr lang="en-GB" sz="1400" b="1" baseline="30000" dirty="0" smtClean="0">
                <a:solidFill>
                  <a:srgbClr val="4A95B9"/>
                </a:solidFill>
              </a:rPr>
              <a:t>Street</a:t>
            </a:r>
            <a:r>
              <a:rPr lang="en-GB" sz="1400" b="1" baseline="30000" dirty="0">
                <a:solidFill>
                  <a:srgbClr val="4A95B9"/>
                </a:solidFill>
              </a:rPr>
              <a:t> </a:t>
            </a:r>
            <a:r>
              <a:rPr lang="en-GB" sz="1400" b="1" baseline="30000" dirty="0" smtClean="0">
                <a:solidFill>
                  <a:srgbClr val="4A95B9"/>
                </a:solidFill>
              </a:rPr>
              <a:t>with</a:t>
            </a:r>
            <a:r>
              <a:rPr lang="en-GB" sz="1400" b="1" baseline="30000" dirty="0">
                <a:solidFill>
                  <a:srgbClr val="4A95B9"/>
                </a:solidFill>
              </a:rPr>
              <a:t> </a:t>
            </a:r>
            <a:r>
              <a:rPr lang="en-GB" sz="1400" b="1" baseline="30000" dirty="0" smtClean="0">
                <a:solidFill>
                  <a:srgbClr val="4A95B9"/>
                </a:solidFill>
              </a:rPr>
              <a:t>the</a:t>
            </a:r>
            <a:r>
              <a:rPr lang="en-GB" sz="1400" b="1" baseline="30000" dirty="0">
                <a:solidFill>
                  <a:srgbClr val="4A95B9"/>
                </a:solidFill>
              </a:rPr>
              <a:t> </a:t>
            </a:r>
            <a:r>
              <a:rPr lang="en-GB" sz="1400" b="1" baseline="30000" dirty="0" smtClean="0">
                <a:solidFill>
                  <a:srgbClr val="4A95B9"/>
                </a:solidFill>
              </a:rPr>
              <a:t>banner,</a:t>
            </a:r>
            <a:r>
              <a:rPr lang="en-GB" sz="1400" b="1" dirty="0" smtClean="0">
                <a:solidFill>
                  <a:srgbClr val="4A95B9"/>
                </a:solidFill>
              </a:rPr>
              <a:t> </a:t>
            </a:r>
            <a:r>
              <a:rPr lang="en-GB" sz="1400" b="1" baseline="30000" dirty="0" err="1" smtClean="0">
                <a:solidFill>
                  <a:srgbClr val="4A95B9"/>
                </a:solidFill>
              </a:rPr>
              <a:t>Em</a:t>
            </a:r>
            <a:r>
              <a:rPr lang="en-GB" sz="1400" b="1" baseline="30000" dirty="0">
                <a:solidFill>
                  <a:srgbClr val="4A95B9"/>
                </a:solidFill>
              </a:rPr>
              <a:t> </a:t>
            </a:r>
            <a:r>
              <a:rPr lang="en-GB" sz="1400" b="1" baseline="30000" dirty="0" smtClean="0">
                <a:solidFill>
                  <a:srgbClr val="4A95B9"/>
                </a:solidFill>
              </a:rPr>
              <a:t>and</a:t>
            </a:r>
            <a:r>
              <a:rPr lang="en-GB" sz="1400" b="1" baseline="30000" dirty="0">
                <a:solidFill>
                  <a:srgbClr val="4A95B9"/>
                </a:solidFill>
              </a:rPr>
              <a:t> </a:t>
            </a:r>
            <a:r>
              <a:rPr lang="en-GB" sz="1400" b="1" baseline="30000" dirty="0" smtClean="0">
                <a:solidFill>
                  <a:srgbClr val="4A95B9"/>
                </a:solidFill>
              </a:rPr>
              <a:t>two</a:t>
            </a:r>
            <a:r>
              <a:rPr lang="en-GB" sz="1400" b="1" baseline="30000" dirty="0">
                <a:solidFill>
                  <a:srgbClr val="4A95B9"/>
                </a:solidFill>
              </a:rPr>
              <a:t> </a:t>
            </a:r>
            <a:r>
              <a:rPr lang="en-GB" sz="1400" b="1" baseline="30000" dirty="0" smtClean="0">
                <a:solidFill>
                  <a:srgbClr val="4A95B9"/>
                </a:solidFill>
              </a:rPr>
              <a:t>other</a:t>
            </a:r>
            <a:r>
              <a:rPr lang="en-GB" sz="1400" b="1" baseline="30000" dirty="0">
                <a:solidFill>
                  <a:srgbClr val="4A95B9"/>
                </a:solidFill>
              </a:rPr>
              <a:t> </a:t>
            </a:r>
            <a:r>
              <a:rPr lang="en-GB" sz="1400" b="1" baseline="30000" dirty="0" smtClean="0">
                <a:solidFill>
                  <a:srgbClr val="4A95B9"/>
                </a:solidFill>
              </a:rPr>
              <a:t>women</a:t>
            </a:r>
            <a:r>
              <a:rPr lang="en-GB" sz="1400" b="1" baseline="30000" dirty="0">
                <a:solidFill>
                  <a:srgbClr val="4A95B9"/>
                </a:solidFill>
              </a:rPr>
              <a:t> </a:t>
            </a:r>
            <a:r>
              <a:rPr lang="en-GB" sz="1400" b="1" baseline="30000" dirty="0" smtClean="0">
                <a:solidFill>
                  <a:srgbClr val="4A95B9"/>
                </a:solidFill>
              </a:rPr>
              <a:t>leading</a:t>
            </a:r>
            <a:r>
              <a:rPr lang="en-GB" sz="1400" b="1" baseline="30000" dirty="0">
                <a:solidFill>
                  <a:srgbClr val="4A95B9"/>
                </a:solidFill>
              </a:rPr>
              <a:t> </a:t>
            </a:r>
            <a:r>
              <a:rPr lang="en-GB" sz="1400" b="1" baseline="30000" dirty="0" smtClean="0">
                <a:solidFill>
                  <a:srgbClr val="4A95B9"/>
                </a:solidFill>
              </a:rPr>
              <a:t>them</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a:t>Textbox</a:t>
            </a:r>
            <a:r>
              <a:rPr lang="en-GB" sz="1200" b="1" baseline="30000" dirty="0" smtClean="0"/>
              <a:t>:</a:t>
            </a:r>
            <a:r>
              <a:rPr lang="en-GB" sz="1200" baseline="30000" dirty="0" smtClean="0"/>
              <a:t> But </a:t>
            </a:r>
            <a:r>
              <a:rPr lang="en-GB" sz="1200" baseline="30000" dirty="0"/>
              <a:t>the verdict of the constituency and the general election had gone against us. </a:t>
            </a:r>
          </a:p>
          <a:p>
            <a:pPr marL="0" indent="0">
              <a:buNone/>
            </a:pPr>
            <a:r>
              <a:rPr lang="en-GB" sz="1400" b="1" baseline="30000" dirty="0">
                <a:solidFill>
                  <a:srgbClr val="4A95B9"/>
                </a:solidFill>
              </a:rPr>
              <a:t>2</a:t>
            </a:r>
            <a:r>
              <a:rPr lang="en-GB" sz="1400" b="1" baseline="30000" dirty="0" smtClean="0">
                <a:solidFill>
                  <a:srgbClr val="4A95B9"/>
                </a:solidFill>
              </a:rPr>
              <a:t>.</a:t>
            </a:r>
            <a:r>
              <a:rPr lang="en-GB" sz="1400" b="1" dirty="0" smtClean="0">
                <a:solidFill>
                  <a:srgbClr val="4A95B9"/>
                </a:solidFill>
              </a:rPr>
              <a:t> </a:t>
            </a:r>
            <a:r>
              <a:rPr lang="en-GB" sz="1400" b="1" baseline="30000" dirty="0" err="1" smtClean="0">
                <a:solidFill>
                  <a:srgbClr val="4A95B9"/>
                </a:solidFill>
              </a:rPr>
              <a:t>Em</a:t>
            </a:r>
            <a:r>
              <a:rPr lang="en-GB" sz="1400" b="1" baseline="30000" dirty="0">
                <a:solidFill>
                  <a:srgbClr val="4A95B9"/>
                </a:solidFill>
              </a:rPr>
              <a:t> </a:t>
            </a:r>
            <a:r>
              <a:rPr lang="en-GB" sz="1400" b="1" baseline="30000" dirty="0" smtClean="0">
                <a:solidFill>
                  <a:srgbClr val="4A95B9"/>
                </a:solidFill>
              </a:rPr>
              <a:t>speaking</a:t>
            </a:r>
            <a:r>
              <a:rPr lang="en-GB" sz="1400" b="1" baseline="30000" dirty="0">
                <a:solidFill>
                  <a:srgbClr val="4A95B9"/>
                </a:solidFill>
              </a:rPr>
              <a:t> </a:t>
            </a:r>
            <a:r>
              <a:rPr lang="en-GB" sz="1400" b="1" baseline="30000" dirty="0" smtClean="0">
                <a:solidFill>
                  <a:srgbClr val="4A95B9"/>
                </a:solidFill>
              </a:rPr>
              <a:t>to</a:t>
            </a:r>
            <a:r>
              <a:rPr lang="en-GB" sz="1400" b="1" dirty="0" smtClean="0">
                <a:solidFill>
                  <a:srgbClr val="4A95B9"/>
                </a:solidFill>
              </a:rPr>
              <a:t> </a:t>
            </a:r>
            <a:r>
              <a:rPr lang="en-GB" sz="1400" b="1" baseline="30000" dirty="0" smtClean="0">
                <a:solidFill>
                  <a:srgbClr val="4A95B9"/>
                </a:solidFill>
              </a:rPr>
              <a:t>the</a:t>
            </a:r>
            <a:r>
              <a:rPr lang="en-GB" sz="1400" b="1" baseline="30000" dirty="0">
                <a:solidFill>
                  <a:srgbClr val="4A95B9"/>
                </a:solidFill>
              </a:rPr>
              <a:t> </a:t>
            </a:r>
            <a:r>
              <a:rPr lang="en-GB" sz="1400" b="1" baseline="30000" dirty="0" smtClean="0">
                <a:solidFill>
                  <a:srgbClr val="4A95B9"/>
                </a:solidFill>
              </a:rPr>
              <a:t>reader,</a:t>
            </a:r>
            <a:r>
              <a:rPr lang="en-GB" sz="1400" b="1" dirty="0" smtClean="0">
                <a:solidFill>
                  <a:srgbClr val="4A95B9"/>
                </a:solidFill>
              </a:rPr>
              <a:t> </a:t>
            </a:r>
            <a:r>
              <a:rPr lang="en-GB" sz="1400" b="1" baseline="30000" dirty="0" smtClean="0">
                <a:solidFill>
                  <a:srgbClr val="4A95B9"/>
                </a:solidFill>
              </a:rPr>
              <a:t>with</a:t>
            </a:r>
            <a:r>
              <a:rPr lang="en-GB" sz="1400" b="1" baseline="30000" dirty="0">
                <a:solidFill>
                  <a:srgbClr val="4A95B9"/>
                </a:solidFill>
              </a:rPr>
              <a:t> </a:t>
            </a:r>
            <a:r>
              <a:rPr lang="en-GB" sz="1400" b="1" baseline="30000" dirty="0" smtClean="0">
                <a:solidFill>
                  <a:srgbClr val="4A95B9"/>
                </a:solidFill>
              </a:rPr>
              <a:t>Fred</a:t>
            </a:r>
            <a:r>
              <a:rPr lang="en-GB" sz="1400" b="1" baseline="30000" dirty="0">
                <a:solidFill>
                  <a:srgbClr val="4A95B9"/>
                </a:solidFill>
              </a:rPr>
              <a:t> </a:t>
            </a:r>
            <a:r>
              <a:rPr lang="en-GB" sz="1400" b="1" baseline="30000" dirty="0" smtClean="0">
                <a:solidFill>
                  <a:srgbClr val="4A95B9"/>
                </a:solidFill>
              </a:rPr>
              <a:t>standing</a:t>
            </a:r>
            <a:r>
              <a:rPr lang="en-GB" sz="1400" b="1" baseline="30000" dirty="0">
                <a:solidFill>
                  <a:srgbClr val="4A95B9"/>
                </a:solidFill>
              </a:rPr>
              <a:t> </a:t>
            </a:r>
            <a:r>
              <a:rPr lang="en-GB" sz="1400" b="1" baseline="30000" dirty="0" smtClean="0">
                <a:solidFill>
                  <a:srgbClr val="4A95B9"/>
                </a:solidFill>
              </a:rPr>
              <a:t>at</a:t>
            </a:r>
            <a:r>
              <a:rPr lang="en-GB" sz="1400" b="1" baseline="30000" dirty="0">
                <a:solidFill>
                  <a:srgbClr val="4A95B9"/>
                </a:solidFill>
              </a:rPr>
              <a:t> </a:t>
            </a:r>
            <a:r>
              <a:rPr lang="en-GB" sz="1400" b="1" baseline="30000" dirty="0" smtClean="0">
                <a:solidFill>
                  <a:srgbClr val="4A95B9"/>
                </a:solidFill>
              </a:rPr>
              <a:t>her</a:t>
            </a:r>
            <a:r>
              <a:rPr lang="en-GB" sz="1400" b="1" baseline="30000" dirty="0">
                <a:solidFill>
                  <a:srgbClr val="4A95B9"/>
                </a:solidFill>
              </a:rPr>
              <a:t> </a:t>
            </a:r>
            <a:r>
              <a:rPr lang="en-GB" sz="1400" b="1" baseline="30000" dirty="0" smtClean="0">
                <a:solidFill>
                  <a:srgbClr val="4A95B9"/>
                </a:solidFill>
              </a:rPr>
              <a:t>side</a:t>
            </a:r>
            <a:r>
              <a:rPr lang="en-GB" sz="1400" b="1" baseline="30000" dirty="0">
                <a:solidFill>
                  <a:srgbClr val="4A95B9"/>
                </a:solidFill>
              </a:rPr>
              <a:t>.</a:t>
            </a:r>
            <a:endParaRPr lang="en-GB" sz="1400" baseline="30000" dirty="0">
              <a:solidFill>
                <a:srgbClr val="4A95B9"/>
              </a:solidFill>
            </a:endParaRPr>
          </a:p>
          <a:p>
            <a:pPr marL="0" indent="0">
              <a:buNone/>
            </a:pPr>
            <a:r>
              <a:rPr lang="en-GB" sz="1200" b="1" baseline="30000" dirty="0"/>
              <a:t>Textbox</a:t>
            </a:r>
            <a:r>
              <a:rPr lang="en-GB" sz="1200" b="1" baseline="30000" dirty="0" smtClean="0"/>
              <a:t>:</a:t>
            </a:r>
            <a:r>
              <a:rPr lang="en-GB" sz="1200" baseline="30000" dirty="0" smtClean="0"/>
              <a:t> The </a:t>
            </a:r>
            <a:r>
              <a:rPr lang="en-GB" sz="1200" baseline="30000" dirty="0"/>
              <a:t>‘khaki election’, as it was called, added the sanction of the people of the whole country to the many other encouragements to the victors to make the Treaty of Versailles an instrument of vengeance.</a:t>
            </a:r>
          </a:p>
          <a:p>
            <a:pPr marL="0" indent="0">
              <a:buNone/>
            </a:pPr>
            <a:r>
              <a:rPr lang="en-GB" sz="1200" b="1" baseline="30000" dirty="0" err="1"/>
              <a:t>Em</a:t>
            </a:r>
            <a:r>
              <a:rPr lang="en-GB" sz="1200" b="1" baseline="30000" dirty="0" smtClean="0"/>
              <a:t>:</a:t>
            </a:r>
            <a:r>
              <a:rPr lang="en-GB" sz="1200" baseline="30000" dirty="0" smtClean="0"/>
              <a:t> The </a:t>
            </a:r>
            <a:r>
              <a:rPr lang="en-GB" sz="1200" baseline="30000" dirty="0"/>
              <a:t>people have voted for another war! </a:t>
            </a:r>
          </a:p>
          <a:p>
            <a:pPr marL="0" indent="0">
              <a:buNone/>
            </a:pPr>
            <a:r>
              <a:rPr lang="en-GB" sz="1400" b="1" baseline="30000" dirty="0">
                <a:solidFill>
                  <a:srgbClr val="4A95B9"/>
                </a:solidFill>
              </a:rPr>
              <a:t>3</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Seeds</a:t>
            </a:r>
            <a:r>
              <a:rPr lang="en-GB" sz="1400" b="1" baseline="30000" dirty="0">
                <a:solidFill>
                  <a:srgbClr val="4A95B9"/>
                </a:solidFill>
              </a:rPr>
              <a:t> </a:t>
            </a:r>
            <a:r>
              <a:rPr lang="en-GB" sz="1400" b="1" baseline="30000" dirty="0" smtClean="0">
                <a:solidFill>
                  <a:srgbClr val="4A95B9"/>
                </a:solidFill>
              </a:rPr>
              <a:t>of</a:t>
            </a:r>
            <a:r>
              <a:rPr lang="en-GB" sz="1400" b="1" baseline="30000" dirty="0">
                <a:solidFill>
                  <a:srgbClr val="4A95B9"/>
                </a:solidFill>
              </a:rPr>
              <a:t> </a:t>
            </a:r>
            <a:r>
              <a:rPr lang="en-GB" sz="1400" b="1" baseline="30000" dirty="0" smtClean="0">
                <a:solidFill>
                  <a:srgbClr val="4A95B9"/>
                </a:solidFill>
              </a:rPr>
              <a:t>War</a:t>
            </a:r>
            <a:r>
              <a:rPr lang="en-GB" sz="1400" b="1" baseline="30000" dirty="0">
                <a:solidFill>
                  <a:srgbClr val="4A95B9"/>
                </a:solidFill>
              </a:rPr>
              <a:t> </a:t>
            </a:r>
            <a:r>
              <a:rPr lang="en-GB" sz="1400" b="1" baseline="30000" dirty="0" smtClean="0">
                <a:solidFill>
                  <a:srgbClr val="4A95B9"/>
                </a:solidFill>
              </a:rPr>
              <a:t>cartoon</a:t>
            </a:r>
            <a:r>
              <a:rPr lang="en-GB" sz="1400" b="1" baseline="30000" dirty="0">
                <a:solidFill>
                  <a:srgbClr val="4A95B9"/>
                </a:solidFill>
              </a:rPr>
              <a:t>.</a:t>
            </a:r>
            <a:br>
              <a:rPr lang="en-GB" sz="1400" b="1" baseline="30000" dirty="0">
                <a:solidFill>
                  <a:srgbClr val="4A95B9"/>
                </a:solidFill>
              </a:rPr>
            </a:br>
            <a:r>
              <a:rPr lang="en-GB" sz="1200" b="1" baseline="30000" dirty="0"/>
              <a:t>Textbox</a:t>
            </a:r>
            <a:r>
              <a:rPr lang="en-GB" sz="1200" b="1" baseline="30000" dirty="0" smtClean="0"/>
              <a:t>:</a:t>
            </a:r>
            <a:r>
              <a:rPr lang="en-GB" sz="1200" baseline="30000" dirty="0" smtClean="0"/>
              <a:t> Sources</a:t>
            </a:r>
            <a:r>
              <a:rPr lang="en-GB" sz="1200" baseline="30000" dirty="0"/>
              <a:t>	</a:t>
            </a:r>
            <a:br>
              <a:rPr lang="en-GB" sz="1200" baseline="30000" dirty="0"/>
            </a:br>
            <a:r>
              <a:rPr lang="en-GB" sz="1200" baseline="30000" dirty="0" err="1"/>
              <a:t>Pethick</a:t>
            </a:r>
            <a:r>
              <a:rPr lang="en-GB" sz="1200" baseline="30000" dirty="0"/>
              <a:t>-Lawrence, </a:t>
            </a:r>
            <a:r>
              <a:rPr lang="en-GB" sz="1200" baseline="30000" dirty="0" err="1"/>
              <a:t>Emmeline</a:t>
            </a:r>
            <a:r>
              <a:rPr lang="en-GB" sz="1200" baseline="30000" dirty="0"/>
              <a:t> 1938 My Part in a Changing World London: </a:t>
            </a:r>
            <a:r>
              <a:rPr lang="en-GB" sz="1200" baseline="30000" dirty="0" err="1" smtClean="0"/>
              <a:t>Gollancz</a:t>
            </a:r>
            <a:r>
              <a:rPr lang="en-GB" sz="1200" baseline="30000" dirty="0"/>
              <a:t> </a:t>
            </a:r>
            <a:r>
              <a:rPr lang="en-GB" sz="1200" baseline="30000" dirty="0" err="1" smtClean="0"/>
              <a:t>Pethick</a:t>
            </a:r>
            <a:r>
              <a:rPr lang="en-GB" sz="1200" baseline="30000" dirty="0"/>
              <a:t>-Lawrence, Frederick 1943 Fate Has Been Kind London: </a:t>
            </a:r>
            <a:r>
              <a:rPr lang="en-GB" sz="1200" baseline="30000" dirty="0" smtClean="0"/>
              <a:t>Hutchinson</a:t>
            </a:r>
          </a:p>
          <a:p>
            <a:pPr marL="0" indent="0">
              <a:lnSpc>
                <a:spcPct val="150000"/>
              </a:lnSpc>
              <a:buNone/>
            </a:pPr>
            <a:r>
              <a:rPr lang="en-GB" sz="1400" b="1" baseline="30000" dirty="0" smtClean="0">
                <a:solidFill>
                  <a:srgbClr val="4A95B9"/>
                </a:solidFill>
              </a:rPr>
              <a:t>End</a:t>
            </a:r>
            <a:r>
              <a:rPr lang="en-GB" sz="1400" b="1" baseline="30000" dirty="0">
                <a:solidFill>
                  <a:srgbClr val="4A95B9"/>
                </a:solidFill>
              </a:rPr>
              <a:t/>
            </a:r>
            <a:br>
              <a:rPr lang="en-GB" sz="1400" b="1" baseline="30000" dirty="0">
                <a:solidFill>
                  <a:srgbClr val="4A95B9"/>
                </a:solidFill>
              </a:rPr>
            </a:br>
            <a:endParaRPr lang="en-GB" sz="1200" baseline="30000" dirty="0">
              <a:solidFill>
                <a:srgbClr val="4A95B9"/>
              </a:solidFill>
            </a:endParaRPr>
          </a:p>
        </p:txBody>
      </p:sp>
      <p:pic>
        <p:nvPicPr>
          <p:cNvPr id="19" name="Picture 18" descr="Activity4Scenari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cxnSp>
        <p:nvCxnSpPr>
          <p:cNvPr id="25" name="Straight Connector 24"/>
          <p:cNvCxnSpPr/>
          <p:nvPr/>
        </p:nvCxnSpPr>
        <p:spPr>
          <a:xfrm>
            <a:off x="533400" y="207645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33400" y="348615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0" y="2876550"/>
            <a:ext cx="350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49173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keGermanyPay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1540" y="318467"/>
            <a:ext cx="3538610" cy="4629707"/>
          </a:xfrm>
          <a:prstGeom prst="rect">
            <a:avLst/>
          </a:prstGeom>
        </p:spPr>
      </p:pic>
      <p:pic>
        <p:nvPicPr>
          <p:cNvPr id="2" name="Picture 1" descr="Activity4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351217364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keGermanyPay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2903" y="584200"/>
            <a:ext cx="3336167" cy="4363974"/>
          </a:xfrm>
          <a:prstGeom prst="rect">
            <a:avLst/>
          </a:prstGeom>
        </p:spPr>
      </p:pic>
      <p:pic>
        <p:nvPicPr>
          <p:cNvPr id="2" name="Picture 1" descr="Activity4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324911824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keGermanyPay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2903" y="584199"/>
            <a:ext cx="3330054" cy="4369817"/>
          </a:xfrm>
          <a:prstGeom prst="rect">
            <a:avLst/>
          </a:prstGeom>
        </p:spPr>
      </p:pic>
      <p:pic>
        <p:nvPicPr>
          <p:cNvPr id="2" name="Picture 1" descr="Activity4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347908018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ctivity1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11" name="Content Placeholder 2"/>
          <p:cNvSpPr txBox="1">
            <a:spLocks/>
          </p:cNvSpPr>
          <p:nvPr/>
        </p:nvSpPr>
        <p:spPr>
          <a:xfrm>
            <a:off x="5867399" y="3492500"/>
            <a:ext cx="2471666" cy="12763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baseline="30000" dirty="0" smtClean="0"/>
              <a:t>Alongside </a:t>
            </a:r>
            <a:r>
              <a:rPr lang="en-GB" sz="1200" b="1" baseline="30000" dirty="0"/>
              <a:t>creators such as Andy Warhol, Roy Lichtenstein is one of the most famous artists of the Pop Art movement. This and other styles throughout art history can inspire students to experiment with them in their comics.</a:t>
            </a:r>
          </a:p>
          <a:p>
            <a:pPr marL="0" indent="0">
              <a:buNone/>
            </a:pPr>
            <a:r>
              <a:rPr lang="en-GB" sz="1200" b="1" baseline="30000" dirty="0"/>
              <a:t/>
            </a:r>
            <a:br>
              <a:rPr lang="en-GB" sz="1200" b="1" baseline="30000" dirty="0"/>
            </a:br>
            <a:r>
              <a:rPr lang="en-GB" sz="1200" b="1" baseline="30000" dirty="0"/>
              <a:t>Show the image of the “nurse” create by Lichtenstein provided under this link: </a:t>
            </a:r>
            <a:br>
              <a:rPr lang="en-GB" sz="1200" b="1" baseline="30000" dirty="0"/>
            </a:br>
            <a:r>
              <a:rPr lang="en-GB" sz="1200" u="sng" baseline="30000" dirty="0">
                <a:hlinkClick r:id="rId3"/>
              </a:rPr>
              <a:t>https://en.wikipedia.org/wiki/Nurse_(Lichtenstein)#/</a:t>
            </a:r>
            <a:r>
              <a:rPr lang="en-GB" sz="1200" baseline="30000" dirty="0"/>
              <a:t> </a:t>
            </a:r>
          </a:p>
        </p:txBody>
      </p:sp>
      <p:sp>
        <p:nvSpPr>
          <p:cNvPr id="13" name="Content Placeholder 2"/>
          <p:cNvSpPr txBox="1">
            <a:spLocks/>
          </p:cNvSpPr>
          <p:nvPr/>
        </p:nvSpPr>
        <p:spPr>
          <a:xfrm>
            <a:off x="5867399" y="1943100"/>
            <a:ext cx="2836934" cy="13589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Edith</a:t>
            </a:r>
            <a:r>
              <a:rPr lang="en-GB" sz="1000" b="1" dirty="0" smtClean="0"/>
              <a:t> </a:t>
            </a:r>
            <a:r>
              <a:rPr lang="en-GB" sz="1000" b="1" baseline="30000" dirty="0" smtClean="0"/>
              <a:t>Cavell,</a:t>
            </a:r>
            <a:r>
              <a:rPr lang="en-GB" sz="1000" b="1" dirty="0" smtClean="0"/>
              <a:t> </a:t>
            </a:r>
            <a:r>
              <a:rPr lang="en-GB" sz="1000" b="1" baseline="30000" dirty="0" smtClean="0"/>
              <a:t>1910</a:t>
            </a:r>
            <a:endParaRPr lang="en-GB" sz="1000" baseline="30000" dirty="0"/>
          </a:p>
          <a:p>
            <a:pPr marL="0" indent="0">
              <a:buNone/>
            </a:pPr>
            <a:r>
              <a:rPr lang="en-GB" sz="1000" baseline="30000" dirty="0"/>
              <a:t>Source: George Grantham Bain Collection, </a:t>
            </a:r>
            <a:br>
              <a:rPr lang="en-GB" sz="1000" baseline="30000" dirty="0"/>
            </a:br>
            <a:r>
              <a:rPr lang="en-GB" sz="1000" baseline="30000" dirty="0"/>
              <a:t>Library of Congress </a:t>
            </a:r>
            <a:r>
              <a:rPr lang="en-GB" sz="1000" baseline="30000" dirty="0" err="1"/>
              <a:t>Catalog</a:t>
            </a:r>
            <a:r>
              <a:rPr lang="en-GB" sz="1000" baseline="30000" dirty="0"/>
              <a:t>: https://</a:t>
            </a:r>
            <a:r>
              <a:rPr lang="en-GB" sz="1000" baseline="30000" dirty="0" err="1"/>
              <a:t>lccn.loc.gov</a:t>
            </a:r>
            <a:r>
              <a:rPr lang="en-GB" sz="1000" baseline="30000" dirty="0"/>
              <a:t>/2014700256, </a:t>
            </a:r>
          </a:p>
          <a:p>
            <a:pPr marL="0" indent="0">
              <a:buNone/>
            </a:pPr>
            <a:r>
              <a:rPr lang="en-GB" sz="1000" baseline="30000" dirty="0"/>
              <a:t>Original </a:t>
            </a:r>
            <a:r>
              <a:rPr lang="en-GB" sz="1000" baseline="30000" dirty="0" err="1"/>
              <a:t>url</a:t>
            </a:r>
            <a:r>
              <a:rPr lang="en-GB" sz="1000" baseline="30000" dirty="0"/>
              <a:t>: https://</a:t>
            </a:r>
            <a:r>
              <a:rPr lang="en-GB" sz="1000" baseline="30000" dirty="0" err="1"/>
              <a:t>www.loc.gov</a:t>
            </a:r>
            <a:r>
              <a:rPr lang="en-GB" sz="1000" baseline="30000" dirty="0"/>
              <a:t>/pictures/item/2014700256/, </a:t>
            </a:r>
          </a:p>
          <a:p>
            <a:pPr marL="0" indent="0">
              <a:buNone/>
            </a:pPr>
            <a:r>
              <a:rPr lang="en-GB" sz="1000" baseline="30000" dirty="0"/>
              <a:t>Author: Bain News services, publisher/ No known restrictions on publication. </a:t>
            </a:r>
            <a:br>
              <a:rPr lang="en-GB" sz="1000" baseline="30000" dirty="0"/>
            </a:br>
            <a:r>
              <a:rPr lang="en-GB" sz="1000" baseline="30000" dirty="0"/>
              <a:t>For more information, see George Grantham Bain Collection - Rights and Restrictions Information </a:t>
            </a:r>
            <a:br>
              <a:rPr lang="en-GB" sz="1000" baseline="30000" dirty="0"/>
            </a:br>
            <a:r>
              <a:rPr lang="en-GB" sz="1000" baseline="30000" dirty="0">
                <a:hlinkClick r:id="rId4"/>
              </a:rPr>
              <a:t>https://www.loc.gov/rr/print/res/</a:t>
            </a:r>
            <a:r>
              <a:rPr lang="en-GB" sz="1000" baseline="30000" dirty="0" smtClean="0">
                <a:hlinkClick r:id="rId4"/>
              </a:rPr>
              <a:t>274_bain.html</a:t>
            </a:r>
            <a:endParaRPr lang="en-GB" sz="1000" baseline="30000" dirty="0" smtClean="0"/>
          </a:p>
          <a:p>
            <a:pPr marL="0" indent="0">
              <a:buNone/>
            </a:pPr>
            <a:endParaRPr lang="en-GB" sz="1000" baseline="30000" dirty="0"/>
          </a:p>
        </p:txBody>
      </p:sp>
      <p:pic>
        <p:nvPicPr>
          <p:cNvPr id="4" name="Picture 3" descr="Edith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4600" y="245855"/>
            <a:ext cx="3276600" cy="4542045"/>
          </a:xfrm>
          <a:prstGeom prst="rect">
            <a:avLst/>
          </a:prstGeom>
        </p:spPr>
      </p:pic>
      <p:pic>
        <p:nvPicPr>
          <p:cNvPr id="7" name="Picture 6" descr="home-icon2.png">
            <a:hlinkClick r:id="rId6" action="ppaction://hlinksldjump"/>
          </p:cNvPr>
          <p:cNvPicPr>
            <a:picLocks noChangeAspect="1"/>
          </p:cNvPicPr>
          <p:nvPr/>
        </p:nvPicPr>
        <p:blipFill>
          <a:blip r:embed="rId7">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spTree>
    <p:extLst>
      <p:ext uri="{BB962C8B-B14F-4D97-AF65-F5344CB8AC3E}">
        <p14:creationId xmlns:p14="http://schemas.microsoft.com/office/powerpoint/2010/main" val="4217016775"/>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keGermanyPay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2903" y="584198"/>
            <a:ext cx="3284906" cy="4321513"/>
          </a:xfrm>
          <a:prstGeom prst="rect">
            <a:avLst/>
          </a:prstGeom>
        </p:spPr>
      </p:pic>
      <p:pic>
        <p:nvPicPr>
          <p:cNvPr id="2" name="Picture 1" descr="Activity4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Tree>
    <p:extLst>
      <p:ext uri="{BB962C8B-B14F-4D97-AF65-F5344CB8AC3E}">
        <p14:creationId xmlns:p14="http://schemas.microsoft.com/office/powerpoint/2010/main" val="1930231291"/>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3" name="Picture 2" descr="Activity4letter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pic>
        <p:nvPicPr>
          <p:cNvPr id="4" name="Picture 3" descr="MakeGermanyPay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5791" y="717550"/>
            <a:ext cx="3387236" cy="4425950"/>
          </a:xfrm>
          <a:prstGeom prst="rect">
            <a:avLst/>
          </a:prstGeom>
        </p:spPr>
      </p:pic>
    </p:spTree>
    <p:extLst>
      <p:ext uri="{BB962C8B-B14F-4D97-AF65-F5344CB8AC3E}">
        <p14:creationId xmlns:p14="http://schemas.microsoft.com/office/powerpoint/2010/main" val="3395808254"/>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3" name="Picture 2" descr="Activity4letter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pic>
        <p:nvPicPr>
          <p:cNvPr id="6" name="Picture 5" descr="MakeGermanyPay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2595" y="777782"/>
            <a:ext cx="3306105" cy="4320162"/>
          </a:xfrm>
          <a:prstGeom prst="rect">
            <a:avLst/>
          </a:prstGeom>
        </p:spPr>
      </p:pic>
    </p:spTree>
    <p:extLst>
      <p:ext uri="{BB962C8B-B14F-4D97-AF65-F5344CB8AC3E}">
        <p14:creationId xmlns:p14="http://schemas.microsoft.com/office/powerpoint/2010/main" val="169060615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3" name="Picture 2" descr="Activity4letter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pic>
        <p:nvPicPr>
          <p:cNvPr id="7" name="Picture 6" descr="MakeGermanyPay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2595" y="742949"/>
            <a:ext cx="3309673" cy="4332105"/>
          </a:xfrm>
          <a:prstGeom prst="rect">
            <a:avLst/>
          </a:prstGeom>
        </p:spPr>
      </p:pic>
    </p:spTree>
    <p:extLst>
      <p:ext uri="{BB962C8B-B14F-4D97-AF65-F5344CB8AC3E}">
        <p14:creationId xmlns:p14="http://schemas.microsoft.com/office/powerpoint/2010/main" val="135514254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keGermanyPay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2182" y="649224"/>
            <a:ext cx="3260086" cy="4267200"/>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3" name="Picture 2" descr="Activity4letterin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Tree>
    <p:extLst>
      <p:ext uri="{BB962C8B-B14F-4D97-AF65-F5344CB8AC3E}">
        <p14:creationId xmlns:p14="http://schemas.microsoft.com/office/powerpoint/2010/main" val="296938682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keGermanyPay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688" y="736600"/>
            <a:ext cx="3323745" cy="3784600"/>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3" name="Picture 2" descr="Activity4letterin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Tree>
    <p:extLst>
      <p:ext uri="{BB962C8B-B14F-4D97-AF65-F5344CB8AC3E}">
        <p14:creationId xmlns:p14="http://schemas.microsoft.com/office/powerpoint/2010/main" val="289623242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keGermanyPay10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912" y="649224"/>
            <a:ext cx="3390941" cy="4425950"/>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4Completeblo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Tree>
    <p:extLst>
      <p:ext uri="{BB962C8B-B14F-4D97-AF65-F5344CB8AC3E}">
        <p14:creationId xmlns:p14="http://schemas.microsoft.com/office/powerpoint/2010/main" val="3823197028"/>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keGermanyPay11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3278" y="545672"/>
            <a:ext cx="3436331" cy="4502578"/>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4Completeblo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Tree>
    <p:extLst>
      <p:ext uri="{BB962C8B-B14F-4D97-AF65-F5344CB8AC3E}">
        <p14:creationId xmlns:p14="http://schemas.microsoft.com/office/powerpoint/2010/main" val="1542185776"/>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keGermanyPay12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2595" y="545672"/>
            <a:ext cx="3457014" cy="4540250"/>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4Completeblo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Tree>
    <p:extLst>
      <p:ext uri="{BB962C8B-B14F-4D97-AF65-F5344CB8AC3E}">
        <p14:creationId xmlns:p14="http://schemas.microsoft.com/office/powerpoint/2010/main" val="2184275023"/>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keGermanyPay13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7909" y="569784"/>
            <a:ext cx="3441700" cy="4516138"/>
          </a:xfrm>
          <a:prstGeom prst="rect">
            <a:avLst/>
          </a:prstGeom>
        </p:spPr>
      </p:pic>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Mary</a:t>
            </a:r>
            <a:r>
              <a:rPr lang="en-GB" sz="1000" b="1" dirty="0" smtClean="0"/>
              <a:t> </a:t>
            </a:r>
            <a:r>
              <a:rPr lang="en-GB" sz="1000" b="1" baseline="30000" dirty="0" smtClean="0"/>
              <a:t>Talbot</a:t>
            </a:r>
            <a:r>
              <a:rPr lang="en-GB" sz="1000" b="1" baseline="30000" dirty="0"/>
              <a:t> </a:t>
            </a:r>
            <a:r>
              <a:rPr lang="en-GB" sz="1000" b="1" baseline="30000" dirty="0" smtClean="0"/>
              <a:t>&amp;</a:t>
            </a:r>
            <a:r>
              <a:rPr lang="en-GB" sz="1000" b="1" baseline="30000" dirty="0"/>
              <a:t> </a:t>
            </a:r>
            <a:r>
              <a:rPr lang="en-GB" sz="1000" b="1" baseline="30000" dirty="0" smtClean="0"/>
              <a:t>Bryan</a:t>
            </a:r>
            <a:r>
              <a:rPr lang="en-GB" sz="1000" b="1" baseline="30000" dirty="0"/>
              <a:t> </a:t>
            </a:r>
            <a:r>
              <a:rPr lang="en-GB" sz="1000" b="1" baseline="30000" dirty="0" smtClean="0"/>
              <a:t>Talbot</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Activity4Completeblo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94960" cy="649224"/>
          </a:xfrm>
          <a:prstGeom prst="rect">
            <a:avLst/>
          </a:prstGeom>
        </p:spPr>
      </p:pic>
    </p:spTree>
    <p:extLst>
      <p:ext uri="{BB962C8B-B14F-4D97-AF65-F5344CB8AC3E}">
        <p14:creationId xmlns:p14="http://schemas.microsoft.com/office/powerpoint/2010/main" val="66398411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ctivity1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13" name="Content Placeholder 2"/>
          <p:cNvSpPr txBox="1">
            <a:spLocks/>
          </p:cNvSpPr>
          <p:nvPr/>
        </p:nvSpPr>
        <p:spPr>
          <a:xfrm>
            <a:off x="5964166" y="3168650"/>
            <a:ext cx="2836934" cy="19240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Sgt.</a:t>
            </a:r>
            <a:r>
              <a:rPr lang="en-GB" sz="1000" b="1" baseline="30000" dirty="0"/>
              <a:t> </a:t>
            </a:r>
            <a:r>
              <a:rPr lang="en-GB" sz="1000" b="1" baseline="30000" dirty="0" smtClean="0"/>
              <a:t>Maj.</a:t>
            </a:r>
            <a:r>
              <a:rPr lang="en-GB" sz="1000" b="1" dirty="0" smtClean="0"/>
              <a:t> </a:t>
            </a:r>
            <a:r>
              <a:rPr lang="en-GB" sz="1000" b="1" baseline="30000" dirty="0" smtClean="0"/>
              <a:t>Flora</a:t>
            </a:r>
            <a:r>
              <a:rPr lang="en-GB" sz="1000" b="1" baseline="30000" dirty="0"/>
              <a:t> </a:t>
            </a:r>
            <a:r>
              <a:rPr lang="en-GB" sz="1000" b="1" baseline="30000" dirty="0" err="1" smtClean="0"/>
              <a:t>Sandes</a:t>
            </a:r>
            <a:r>
              <a:rPr lang="en-GB" sz="1000" b="1" baseline="30000" dirty="0"/>
              <a:t> </a:t>
            </a:r>
            <a:r>
              <a:rPr lang="en-GB" sz="1000" b="1" baseline="30000" dirty="0" smtClean="0"/>
              <a:t>[between</a:t>
            </a:r>
            <a:r>
              <a:rPr lang="en-GB" sz="1000" b="1" dirty="0" smtClean="0"/>
              <a:t> </a:t>
            </a:r>
            <a:r>
              <a:rPr lang="en-GB" sz="1000" b="1" baseline="30000" dirty="0" smtClean="0"/>
              <a:t>ca.</a:t>
            </a:r>
            <a:r>
              <a:rPr lang="en-GB" sz="1000" b="1" dirty="0" smtClean="0"/>
              <a:t> </a:t>
            </a:r>
            <a:r>
              <a:rPr lang="en-GB" sz="1000" b="1" baseline="30000" dirty="0" smtClean="0"/>
              <a:t>1915</a:t>
            </a:r>
            <a:r>
              <a:rPr lang="en-GB" sz="1000" b="1" baseline="30000" dirty="0"/>
              <a:t> </a:t>
            </a:r>
            <a:r>
              <a:rPr lang="en-GB" sz="1000" b="1" baseline="30000" dirty="0" smtClean="0"/>
              <a:t>and</a:t>
            </a:r>
            <a:r>
              <a:rPr lang="en-GB" sz="1000" b="1" baseline="30000" dirty="0"/>
              <a:t> </a:t>
            </a:r>
            <a:r>
              <a:rPr lang="en-GB" sz="1000" b="1" baseline="30000" dirty="0" smtClean="0"/>
              <a:t>ca.</a:t>
            </a:r>
            <a:r>
              <a:rPr lang="en-GB" sz="1000" b="1" dirty="0" smtClean="0"/>
              <a:t> </a:t>
            </a:r>
            <a:r>
              <a:rPr lang="en-GB" sz="1000" b="1" baseline="30000" dirty="0" smtClean="0"/>
              <a:t>1920</a:t>
            </a:r>
            <a:r>
              <a:rPr lang="en-GB" sz="1000" b="1" baseline="30000" dirty="0"/>
              <a:t>]</a:t>
            </a:r>
            <a:r>
              <a:rPr lang="en-GB" sz="1000" baseline="30000" dirty="0"/>
              <a:t> </a:t>
            </a:r>
          </a:p>
          <a:p>
            <a:pPr marL="0" indent="0">
              <a:buNone/>
            </a:pPr>
            <a:r>
              <a:rPr lang="en-GB" sz="1000" baseline="30000" dirty="0"/>
              <a:t>Notes</a:t>
            </a:r>
            <a:r>
              <a:rPr lang="en-GB" sz="1000" baseline="30000" dirty="0" smtClean="0"/>
              <a:t>:</a:t>
            </a:r>
            <a:r>
              <a:rPr lang="en-GB" sz="1000" dirty="0" smtClean="0"/>
              <a:t> </a:t>
            </a:r>
            <a:r>
              <a:rPr lang="en-GB" sz="1000" baseline="30000" dirty="0" smtClean="0"/>
              <a:t>Title</a:t>
            </a:r>
            <a:r>
              <a:rPr lang="en-GB" sz="1000" baseline="30000" dirty="0"/>
              <a:t> </a:t>
            </a:r>
            <a:r>
              <a:rPr lang="en-GB" sz="1000" baseline="30000" dirty="0" smtClean="0"/>
              <a:t>from</a:t>
            </a:r>
            <a:r>
              <a:rPr lang="en-GB" sz="1000" baseline="30000" dirty="0"/>
              <a:t> </a:t>
            </a:r>
            <a:r>
              <a:rPr lang="en-GB" sz="1000" baseline="30000" dirty="0" smtClean="0"/>
              <a:t>unverified</a:t>
            </a:r>
            <a:r>
              <a:rPr lang="en-GB" sz="1000" baseline="30000" dirty="0"/>
              <a:t> </a:t>
            </a:r>
            <a:r>
              <a:rPr lang="en-GB" sz="1000" baseline="30000" dirty="0" smtClean="0"/>
              <a:t>data</a:t>
            </a:r>
            <a:r>
              <a:rPr lang="en-GB" sz="1000" baseline="30000" dirty="0"/>
              <a:t> </a:t>
            </a:r>
            <a:r>
              <a:rPr lang="en-GB" sz="1000" baseline="30000" dirty="0" smtClean="0"/>
              <a:t>provided</a:t>
            </a:r>
            <a:r>
              <a:rPr lang="en-GB" sz="1000" baseline="30000" dirty="0"/>
              <a:t> </a:t>
            </a:r>
            <a:r>
              <a:rPr lang="en-GB" sz="1000" baseline="30000" dirty="0" smtClean="0"/>
              <a:t>by</a:t>
            </a:r>
            <a:r>
              <a:rPr lang="en-GB" sz="1000" baseline="30000" dirty="0"/>
              <a:t> </a:t>
            </a:r>
            <a:r>
              <a:rPr lang="en-GB" sz="1000" baseline="30000" dirty="0" smtClean="0"/>
              <a:t>the</a:t>
            </a:r>
            <a:r>
              <a:rPr lang="en-GB" sz="1000" baseline="30000" dirty="0"/>
              <a:t> </a:t>
            </a:r>
            <a:r>
              <a:rPr lang="en-GB" sz="1000" baseline="30000" dirty="0" smtClean="0"/>
              <a:t>Bain</a:t>
            </a:r>
            <a:r>
              <a:rPr lang="en-GB" sz="1000" baseline="30000" dirty="0"/>
              <a:t> </a:t>
            </a:r>
            <a:r>
              <a:rPr lang="en-GB" sz="1000" baseline="30000" dirty="0" smtClean="0"/>
              <a:t>News</a:t>
            </a:r>
            <a:r>
              <a:rPr lang="en-GB" sz="1000" baseline="30000" dirty="0"/>
              <a:t> </a:t>
            </a:r>
            <a:r>
              <a:rPr lang="en-GB" sz="1000" baseline="30000" dirty="0" smtClean="0"/>
              <a:t>Service</a:t>
            </a:r>
            <a:r>
              <a:rPr lang="en-GB" sz="1000" baseline="30000" dirty="0"/>
              <a:t> </a:t>
            </a:r>
            <a:r>
              <a:rPr lang="en-GB" sz="1000" baseline="30000" dirty="0" smtClean="0"/>
              <a:t>on</a:t>
            </a:r>
            <a:r>
              <a:rPr lang="en-GB" sz="1000" baseline="30000" dirty="0"/>
              <a:t> </a:t>
            </a:r>
            <a:r>
              <a:rPr lang="en-GB" sz="1000" baseline="30000" dirty="0" smtClean="0"/>
              <a:t>the</a:t>
            </a:r>
            <a:r>
              <a:rPr lang="en-GB" sz="1000" baseline="30000" dirty="0"/>
              <a:t/>
            </a:r>
            <a:br>
              <a:rPr lang="en-GB" sz="1000" baseline="30000" dirty="0"/>
            </a:br>
            <a:r>
              <a:rPr lang="en-GB" sz="1000" baseline="30000" dirty="0" smtClean="0"/>
              <a:t>negatives or caption</a:t>
            </a:r>
            <a:r>
              <a:rPr lang="en-GB" sz="1000" baseline="30000" dirty="0"/>
              <a:t> </a:t>
            </a:r>
            <a:r>
              <a:rPr lang="en-GB" sz="1000" baseline="30000" dirty="0" smtClean="0"/>
              <a:t>cards</a:t>
            </a:r>
            <a:r>
              <a:rPr lang="en-GB" sz="1000" baseline="30000" dirty="0"/>
              <a:t>. Forms part of: George Grantham Bain Collection (Library of Congress). </a:t>
            </a:r>
          </a:p>
          <a:p>
            <a:pPr marL="0" indent="0">
              <a:buNone/>
            </a:pPr>
            <a:r>
              <a:rPr lang="en-GB" sz="1000" baseline="30000" dirty="0"/>
              <a:t>Format: Glass negatives. </a:t>
            </a:r>
          </a:p>
          <a:p>
            <a:pPr marL="0" indent="0">
              <a:buNone/>
            </a:pPr>
            <a:r>
              <a:rPr lang="en-GB" sz="1000" baseline="30000" dirty="0" smtClean="0"/>
              <a:t>Rights Info</a:t>
            </a:r>
            <a:r>
              <a:rPr lang="en-GB" sz="1000" baseline="30000" dirty="0"/>
              <a:t>: No known restrictions on publication. </a:t>
            </a:r>
          </a:p>
          <a:p>
            <a:pPr marL="0" indent="0">
              <a:buNone/>
            </a:pPr>
            <a:r>
              <a:rPr lang="en-GB" sz="1000" baseline="30000" dirty="0"/>
              <a:t>Repository: Library of Congress, Prints and Photographs Division, Washington, D.C. 20540 USA, </a:t>
            </a:r>
            <a:r>
              <a:rPr lang="en-GB" sz="1000" baseline="30000" dirty="0" err="1"/>
              <a:t>hdl.loc.gov</a:t>
            </a:r>
            <a:r>
              <a:rPr lang="en-GB" sz="1000" baseline="30000" dirty="0"/>
              <a:t>/</a:t>
            </a:r>
            <a:r>
              <a:rPr lang="en-GB" sz="1000" baseline="30000" dirty="0" err="1"/>
              <a:t>loc.pnp</a:t>
            </a:r>
            <a:r>
              <a:rPr lang="en-GB" sz="1000" baseline="30000" dirty="0"/>
              <a:t>/</a:t>
            </a:r>
            <a:r>
              <a:rPr lang="en-GB" sz="1000" baseline="30000" dirty="0" err="1"/>
              <a:t>pp.print</a:t>
            </a:r>
            <a:r>
              <a:rPr lang="en-GB" sz="1000" baseline="30000" dirty="0"/>
              <a:t> General information about the Bain Collection is available at </a:t>
            </a:r>
            <a:br>
              <a:rPr lang="en-GB" sz="1000" baseline="30000" dirty="0"/>
            </a:br>
            <a:r>
              <a:rPr lang="en-GB" sz="1000" baseline="30000" dirty="0" err="1"/>
              <a:t>hdl.loc.gov</a:t>
            </a:r>
            <a:r>
              <a:rPr lang="en-GB" sz="1000" baseline="30000" dirty="0"/>
              <a:t>/</a:t>
            </a:r>
            <a:r>
              <a:rPr lang="en-GB" sz="1000" baseline="30000" dirty="0" err="1"/>
              <a:t>loc.pnp</a:t>
            </a:r>
            <a:r>
              <a:rPr lang="en-GB" sz="1000" baseline="30000" dirty="0"/>
              <a:t>/</a:t>
            </a:r>
            <a:r>
              <a:rPr lang="en-GB" sz="1000" baseline="30000" dirty="0" err="1"/>
              <a:t>pp.ggbain</a:t>
            </a:r>
            <a:r>
              <a:rPr lang="en-GB" sz="1000" baseline="30000" dirty="0"/>
              <a:t> </a:t>
            </a:r>
          </a:p>
          <a:p>
            <a:pPr marL="0" indent="0">
              <a:buNone/>
            </a:pPr>
            <a:r>
              <a:rPr lang="en-GB" sz="1000" baseline="30000" dirty="0" smtClean="0"/>
              <a:t>Higher</a:t>
            </a:r>
            <a:r>
              <a:rPr lang="en-GB" sz="1000" dirty="0" smtClean="0"/>
              <a:t> </a:t>
            </a:r>
            <a:r>
              <a:rPr lang="en-GB" sz="1000" baseline="30000" dirty="0" smtClean="0"/>
              <a:t>resolution</a:t>
            </a:r>
            <a:r>
              <a:rPr lang="en-GB" sz="1000" baseline="30000" dirty="0"/>
              <a:t> </a:t>
            </a:r>
            <a:r>
              <a:rPr lang="en-GB" sz="1000" baseline="30000" dirty="0" smtClean="0"/>
              <a:t>image</a:t>
            </a:r>
            <a:r>
              <a:rPr lang="en-GB" sz="1000" baseline="30000" dirty="0"/>
              <a:t> </a:t>
            </a:r>
            <a:r>
              <a:rPr lang="en-GB" sz="1000" baseline="30000" dirty="0" smtClean="0"/>
              <a:t>is</a:t>
            </a:r>
            <a:r>
              <a:rPr lang="en-GB" sz="1000" baseline="30000" dirty="0"/>
              <a:t> </a:t>
            </a:r>
            <a:r>
              <a:rPr lang="en-GB" sz="1000" baseline="30000" dirty="0" smtClean="0"/>
              <a:t>available</a:t>
            </a:r>
            <a:r>
              <a:rPr lang="en-GB" sz="1000" baseline="30000" dirty="0"/>
              <a:t> </a:t>
            </a:r>
            <a:r>
              <a:rPr lang="en-GB" sz="1000" baseline="30000" dirty="0" smtClean="0"/>
              <a:t>(Persistent</a:t>
            </a:r>
            <a:r>
              <a:rPr lang="en-GB" sz="1000" dirty="0" smtClean="0"/>
              <a:t> </a:t>
            </a:r>
            <a:r>
              <a:rPr lang="en-GB" sz="1000" baseline="30000" dirty="0" smtClean="0"/>
              <a:t>URL</a:t>
            </a:r>
            <a:r>
              <a:rPr lang="en-GB" sz="1000" baseline="30000" dirty="0"/>
              <a:t>): </a:t>
            </a:r>
            <a:r>
              <a:rPr lang="en-GB" sz="1000" baseline="30000" dirty="0" smtClean="0"/>
              <a:t/>
            </a:r>
            <a:br>
              <a:rPr lang="en-GB" sz="1000" baseline="30000" dirty="0" smtClean="0"/>
            </a:br>
            <a:r>
              <a:rPr lang="en-GB" sz="1000" baseline="30000" dirty="0" err="1" smtClean="0"/>
              <a:t>hdl.loc.gov</a:t>
            </a:r>
            <a:r>
              <a:rPr lang="en-GB" sz="1000" baseline="30000" dirty="0"/>
              <a:t>/</a:t>
            </a:r>
            <a:r>
              <a:rPr lang="en-GB" sz="1000" baseline="30000" dirty="0" err="1"/>
              <a:t>loc.pnp</a:t>
            </a:r>
            <a:r>
              <a:rPr lang="en-GB" sz="1000" baseline="30000" dirty="0"/>
              <a:t>/ggbain.26204 </a:t>
            </a:r>
          </a:p>
          <a:p>
            <a:pPr marL="0" indent="0">
              <a:buNone/>
            </a:pPr>
            <a:r>
              <a:rPr lang="mr-IN" sz="1000" baseline="30000" dirty="0" smtClean="0"/>
              <a:t>Call</a:t>
            </a:r>
            <a:r>
              <a:rPr lang="en-GB" sz="1000" dirty="0" smtClean="0"/>
              <a:t> </a:t>
            </a:r>
            <a:r>
              <a:rPr lang="mr-IN" sz="1000" baseline="30000" dirty="0" smtClean="0"/>
              <a:t>Number</a:t>
            </a:r>
            <a:r>
              <a:rPr lang="mr-IN" sz="1000" baseline="30000" dirty="0"/>
              <a:t>: LC-B2- 4495-3</a:t>
            </a:r>
          </a:p>
        </p:txBody>
      </p:sp>
      <p:pic>
        <p:nvPicPr>
          <p:cNvPr id="2" name="Picture 1" descr="Sgt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9190" y="299808"/>
            <a:ext cx="3374410" cy="4659542"/>
          </a:xfrm>
          <a:prstGeom prst="rect">
            <a:avLst/>
          </a:prstGeom>
        </p:spPr>
      </p:pic>
      <p:pic>
        <p:nvPicPr>
          <p:cNvPr id="6" name="Picture 5" descr="home-icon2.png">
            <a:hlinkClick r:id="rId4" action="ppaction://hlinksldjump"/>
          </p:cNvPr>
          <p:cNvPicPr>
            <a:picLocks noChangeAspect="1"/>
          </p:cNvPicPr>
          <p:nvPr/>
        </p:nvPicPr>
        <p:blipFill>
          <a:blip r:embed="rId5">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spTree>
    <p:extLst>
      <p:ext uri="{BB962C8B-B14F-4D97-AF65-F5344CB8AC3E}">
        <p14:creationId xmlns:p14="http://schemas.microsoft.com/office/powerpoint/2010/main" val="322335793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endCxn id="21" idx="3"/>
          </p:cNvCxnSpPr>
          <p:nvPr/>
        </p:nvCxnSpPr>
        <p:spPr>
          <a:xfrm flipV="1">
            <a:off x="4121150" y="2807046"/>
            <a:ext cx="4775200" cy="18704"/>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25048" y="226060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pic>
        <p:nvPicPr>
          <p:cNvPr id="2" name="Picture 1" descr="Activity5 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74520" cy="649224"/>
          </a:xfrm>
          <a:prstGeom prst="rect">
            <a:avLst/>
          </a:prstGeom>
        </p:spPr>
      </p:pic>
      <p:pic>
        <p:nvPicPr>
          <p:cNvPr id="13" name="Picture 12" descr="Shiptext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48" y="785876"/>
            <a:ext cx="3328416" cy="845820"/>
          </a:xfrm>
          <a:prstGeom prst="rect">
            <a:avLst/>
          </a:prstGeom>
        </p:spPr>
      </p:pic>
      <p:sp>
        <p:nvSpPr>
          <p:cNvPr id="20" name="Content Placeholder 2"/>
          <p:cNvSpPr>
            <a:spLocks noGrp="1"/>
          </p:cNvSpPr>
          <p:nvPr>
            <p:ph idx="1"/>
          </p:nvPr>
        </p:nvSpPr>
        <p:spPr>
          <a:xfrm>
            <a:off x="457200" y="1766526"/>
            <a:ext cx="3396264" cy="722674"/>
          </a:xfrm>
        </p:spPr>
        <p:txBody>
          <a:bodyPr>
            <a:noAutofit/>
          </a:bodyPr>
          <a:lstStyle/>
          <a:p>
            <a:pPr marL="0" indent="0">
              <a:buNone/>
            </a:pPr>
            <a:r>
              <a:rPr lang="en-GB" sz="800" b="1" dirty="0" smtClean="0">
                <a:solidFill>
                  <a:srgbClr val="4A95B9"/>
                </a:solidFill>
              </a:rPr>
              <a:t>Aims:</a:t>
            </a:r>
            <a:r>
              <a:rPr lang="en-GB" sz="800" dirty="0" smtClean="0">
                <a:solidFill>
                  <a:srgbClr val="4A95B9"/>
                </a:solidFill>
              </a:rPr>
              <a:t> </a:t>
            </a:r>
            <a:r>
              <a:rPr lang="en-GB" sz="800" dirty="0" smtClean="0"/>
              <a:t>Students </a:t>
            </a:r>
            <a:r>
              <a:rPr lang="en-GB" sz="800" dirty="0"/>
              <a:t>will learn about the </a:t>
            </a:r>
            <a:r>
              <a:rPr lang="en-GB" sz="800" dirty="0" err="1"/>
              <a:t>Komagata</a:t>
            </a:r>
            <a:r>
              <a:rPr lang="en-GB" sz="800" dirty="0"/>
              <a:t> </a:t>
            </a:r>
            <a:r>
              <a:rPr lang="en-GB" sz="800" dirty="0" err="1"/>
              <a:t>Maru</a:t>
            </a:r>
            <a:r>
              <a:rPr lang="en-GB" sz="800" dirty="0"/>
              <a:t> ship history, a part of Indian, British and Canadian history parallel to </a:t>
            </a:r>
            <a:r>
              <a:rPr lang="en-GB" sz="800" dirty="0"/>
              <a:t>WWI, and engage in creative activities to reflect on this lesser known, yet important part of history. </a:t>
            </a:r>
          </a:p>
          <a:p>
            <a:pPr marL="0" indent="0">
              <a:buNone/>
            </a:pPr>
            <a:endParaRPr lang="en-GB" sz="800" dirty="0" smtClean="0"/>
          </a:p>
        </p:txBody>
      </p:sp>
      <p:sp>
        <p:nvSpPr>
          <p:cNvPr id="21" name="Content Placeholder 2"/>
          <p:cNvSpPr txBox="1">
            <a:spLocks/>
          </p:cNvSpPr>
          <p:nvPr/>
        </p:nvSpPr>
        <p:spPr>
          <a:xfrm>
            <a:off x="4057650" y="649224"/>
            <a:ext cx="4838700" cy="431564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dirty="0" smtClean="0"/>
              <a:t>KOMAGATA MARU SHIP</a:t>
            </a:r>
            <a:r>
              <a:rPr lang="en-GB" sz="1200" b="1" dirty="0" smtClean="0"/>
              <a:t/>
            </a:r>
            <a:br>
              <a:rPr lang="en-GB" sz="1200" b="1" dirty="0" smtClean="0"/>
            </a:br>
            <a:r>
              <a:rPr lang="en-GB" sz="1200" dirty="0" smtClean="0"/>
              <a:t>MAIN ACTIVITY: LINKS </a:t>
            </a:r>
            <a:r>
              <a:rPr lang="en-GB" sz="1200" dirty="0"/>
              <a:t>TO HISTORY AND CITIZENSHIP</a:t>
            </a:r>
          </a:p>
          <a:p>
            <a:pPr marL="126000" indent="-126000"/>
            <a:r>
              <a:rPr lang="en-GB" sz="800" dirty="0"/>
              <a:t>To prepare in terms of history, consider Overview and Background provided by </a:t>
            </a:r>
            <a:r>
              <a:rPr lang="en-GB" sz="800" dirty="0" err="1"/>
              <a:t>Historica</a:t>
            </a:r>
            <a:r>
              <a:rPr lang="en-GB" sz="800" dirty="0"/>
              <a:t> Canada Education portal – the link will help with key information: </a:t>
            </a:r>
            <a:r>
              <a:rPr lang="en-GB" sz="800" b="1" dirty="0"/>
              <a:t>http://</a:t>
            </a:r>
            <a:r>
              <a:rPr lang="en-GB" sz="800" b="1" dirty="0" err="1"/>
              <a:t>education.historicacanada.ca</a:t>
            </a:r>
            <a:r>
              <a:rPr lang="en-GB" sz="800" b="1" dirty="0"/>
              <a:t>/en/tools/</a:t>
            </a:r>
            <a:r>
              <a:rPr lang="en-GB" sz="800" b="1" dirty="0" smtClean="0"/>
              <a:t>172</a:t>
            </a:r>
            <a:endParaRPr lang="en-GB" sz="800" b="1" dirty="0"/>
          </a:p>
          <a:p>
            <a:pPr marL="126000" indent="-126000"/>
            <a:r>
              <a:rPr lang="en-GB" sz="800" dirty="0" smtClean="0"/>
              <a:t>Print </a:t>
            </a:r>
            <a:r>
              <a:rPr lang="en-GB" sz="800" dirty="0"/>
              <a:t>freely photographs from the internet relating to the ship, such as at this link: </a:t>
            </a:r>
            <a:r>
              <a:rPr lang="en-GB" sz="800" b="1" dirty="0">
                <a:hlinkClick r:id="rId4"/>
              </a:rPr>
              <a:t>https://commons.wikimedia.org/wiki/File:Komagata_Maru_incident_VPL_119_(11326297333).</a:t>
            </a:r>
            <a:r>
              <a:rPr lang="en-GB" sz="800" b="1" dirty="0" smtClean="0">
                <a:hlinkClick r:id="rId4"/>
              </a:rPr>
              <a:t>jpg</a:t>
            </a:r>
            <a:endParaRPr lang="en-GB" sz="800" dirty="0"/>
          </a:p>
          <a:p>
            <a:pPr marL="126000" indent="-126000"/>
            <a:r>
              <a:rPr lang="en-GB" sz="800" dirty="0" smtClean="0"/>
              <a:t>Ask </a:t>
            </a:r>
            <a:r>
              <a:rPr lang="en-GB" sz="800" dirty="0"/>
              <a:t>students to comment what they think how this photograph is linked to WWI (the year 1914, the global tensions linked to imperialist ambitions and rule across the world, issues surrounding racism. Background to this story) </a:t>
            </a:r>
          </a:p>
          <a:p>
            <a:pPr marL="126000" indent="-126000"/>
            <a:r>
              <a:rPr lang="en-GB" sz="800" dirty="0" smtClean="0"/>
              <a:t>Then </a:t>
            </a:r>
            <a:r>
              <a:rPr lang="en-GB" sz="800" dirty="0"/>
              <a:t>ask students to watch this 5:35 min video uploaded on YouTube to understand further the story behind The ship of Liberty: </a:t>
            </a:r>
            <a:r>
              <a:rPr lang="en-GB" sz="800" b="1" dirty="0"/>
              <a:t>https://</a:t>
            </a:r>
            <a:r>
              <a:rPr lang="en-GB" sz="800" b="1" dirty="0" err="1"/>
              <a:t>www.youtube.com</a:t>
            </a:r>
            <a:r>
              <a:rPr lang="en-GB" sz="800" b="1" dirty="0"/>
              <a:t>/</a:t>
            </a:r>
            <a:r>
              <a:rPr lang="en-GB" sz="800" b="1" dirty="0" err="1"/>
              <a:t>watch?v</a:t>
            </a:r>
            <a:r>
              <a:rPr lang="en-GB" sz="800" b="1" dirty="0"/>
              <a:t>=EuTg4gztLBs</a:t>
            </a:r>
            <a:r>
              <a:rPr lang="en-GB" sz="800" dirty="0"/>
              <a:t> </a:t>
            </a:r>
          </a:p>
          <a:p>
            <a:pPr marL="126000" indent="-126000"/>
            <a:r>
              <a:rPr lang="en-GB" sz="800" dirty="0" smtClean="0"/>
              <a:t>Ask </a:t>
            </a:r>
            <a:r>
              <a:rPr lang="en-GB" sz="800" dirty="0"/>
              <a:t>students to create their own short comic story of 2 pages with the characters on the ship, using the vocabulary and any narrative and literacy targets examples of your choice (the vocabulary is provided in Teacher support section). Explain that they can use boxes with narrative (such as the narration background boxes in Bryan Talbot and Mary Talbot’s Make Germany Pay).</a:t>
            </a:r>
          </a:p>
          <a:p>
            <a:pPr marL="0" indent="0">
              <a:lnSpc>
                <a:spcPct val="140000"/>
              </a:lnSpc>
              <a:buNone/>
            </a:pPr>
            <a:r>
              <a:rPr lang="en-GB" sz="1200" b="1" dirty="0" smtClean="0"/>
              <a:t>PLENARY: THE FULL STORY</a:t>
            </a:r>
            <a:endParaRPr lang="en-GB" sz="1200" b="1" dirty="0"/>
          </a:p>
          <a:p>
            <a:pPr marL="0" indent="0">
              <a:buNone/>
            </a:pPr>
            <a:r>
              <a:rPr lang="en-GB" sz="800" dirty="0"/>
              <a:t>Now show the full story Ship of Liberty to the pupils, and ask them to share their reflections about it. Ask pupils:</a:t>
            </a:r>
          </a:p>
          <a:p>
            <a:pPr marL="90000" indent="-90000"/>
            <a:r>
              <a:rPr lang="en-GB" sz="800" dirty="0" smtClean="0"/>
              <a:t>What </a:t>
            </a:r>
            <a:r>
              <a:rPr lang="en-GB" sz="800" dirty="0"/>
              <a:t>is the link between this story and modern day immigration and refugee crisis?</a:t>
            </a:r>
          </a:p>
          <a:p>
            <a:pPr marL="90000" indent="-90000"/>
            <a:r>
              <a:rPr lang="en-GB" sz="800" dirty="0" smtClean="0"/>
              <a:t>Do </a:t>
            </a:r>
            <a:r>
              <a:rPr lang="en-GB" sz="800" dirty="0"/>
              <a:t>you know any refugee people? Do you know any people whose parents or ancestors were refugees? If not, can you inquire, and learn about their story to share with the class (this can be something to ask students to explore before the lesson)? </a:t>
            </a:r>
          </a:p>
          <a:p>
            <a:pPr marL="0" indent="0">
              <a:buNone/>
            </a:pPr>
            <a:r>
              <a:rPr lang="en-GB" sz="800" dirty="0"/>
              <a:t>The flow chart at this link can be shown to the students to explain Asylum Process seeking in the UK: </a:t>
            </a:r>
            <a:br>
              <a:rPr lang="en-GB" sz="800" dirty="0"/>
            </a:br>
            <a:r>
              <a:rPr lang="en-GB" sz="800" b="1" dirty="0"/>
              <a:t>https://</a:t>
            </a:r>
            <a:r>
              <a:rPr lang="en-GB" sz="800" b="1" dirty="0" err="1"/>
              <a:t>www.loc.gov</a:t>
            </a:r>
            <a:r>
              <a:rPr lang="en-GB" sz="800" b="1" dirty="0"/>
              <a:t>/law/help/refugee-law/</a:t>
            </a:r>
            <a:r>
              <a:rPr lang="en-GB" sz="800" b="1" dirty="0" err="1"/>
              <a:t>unitedkingdom.php</a:t>
            </a:r>
            <a:r>
              <a:rPr lang="en-GB" sz="800" b="1" dirty="0"/>
              <a:t/>
            </a:r>
            <a:br>
              <a:rPr lang="en-GB" sz="800" b="1" dirty="0"/>
            </a:br>
            <a:r>
              <a:rPr lang="en-GB" sz="800" baseline="30000" dirty="0"/>
              <a:t> </a:t>
            </a:r>
          </a:p>
          <a:p>
            <a:pPr marL="0" indent="0">
              <a:buNone/>
            </a:pPr>
            <a:r>
              <a:rPr lang="en-GB" sz="1200" b="1" dirty="0"/>
              <a:t>HOMEWORK</a:t>
            </a:r>
            <a:r>
              <a:rPr lang="en-GB" sz="1200" b="1" dirty="0" smtClean="0"/>
              <a:t>:</a:t>
            </a:r>
            <a:endParaRPr lang="en-GB" sz="1200" b="1" dirty="0"/>
          </a:p>
          <a:p>
            <a:pPr marL="0" indent="0">
              <a:buNone/>
            </a:pPr>
            <a:r>
              <a:rPr lang="en-GB" sz="800" dirty="0"/>
              <a:t>Ask students to prepare presentations of their work and create their </a:t>
            </a:r>
            <a:r>
              <a:rPr lang="en-GB" sz="800" dirty="0" err="1"/>
              <a:t>zine</a:t>
            </a:r>
            <a:r>
              <a:rPr lang="en-GB" sz="800" dirty="0"/>
              <a:t> library, and/or </a:t>
            </a:r>
          </a:p>
          <a:p>
            <a:pPr marL="0" indent="0">
              <a:buNone/>
            </a:pPr>
            <a:r>
              <a:rPr lang="en-GB" sz="800" dirty="0"/>
              <a:t>ask students to:</a:t>
            </a:r>
          </a:p>
          <a:p>
            <a:pPr marL="0" indent="0">
              <a:buNone/>
            </a:pPr>
            <a:r>
              <a:rPr lang="en-GB" sz="800" dirty="0"/>
              <a:t>a) research and discover what contributions people who are refugees have made to their adopted countries, and</a:t>
            </a:r>
          </a:p>
          <a:p>
            <a:pPr marL="0" indent="0">
              <a:buNone/>
            </a:pPr>
            <a:r>
              <a:rPr lang="en-GB" sz="800" dirty="0"/>
              <a:t>b</a:t>
            </a:r>
            <a:r>
              <a:rPr lang="en-GB" sz="800" dirty="0" smtClean="0"/>
              <a:t>) write </a:t>
            </a:r>
            <a:r>
              <a:rPr lang="en-GB" sz="800" dirty="0"/>
              <a:t>a short report about it, with provided guidelines on report writing. </a:t>
            </a:r>
          </a:p>
          <a:p>
            <a:pPr marL="0" indent="0">
              <a:buNone/>
            </a:pPr>
            <a:endParaRPr lang="en-GB" sz="1200" baseline="30000" dirty="0"/>
          </a:p>
          <a:p>
            <a:pPr marL="0" indent="0">
              <a:buNone/>
            </a:pPr>
            <a:endParaRPr lang="en-GB" sz="1200" baseline="30000" dirty="0"/>
          </a:p>
        </p:txBody>
      </p:sp>
      <p:cxnSp>
        <p:nvCxnSpPr>
          <p:cNvPr id="24" name="Straight Connector 23"/>
          <p:cNvCxnSpPr/>
          <p:nvPr/>
        </p:nvCxnSpPr>
        <p:spPr>
          <a:xfrm>
            <a:off x="4121150" y="4102100"/>
            <a:ext cx="4775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2"/>
          <p:cNvSpPr txBox="1">
            <a:spLocks/>
          </p:cNvSpPr>
          <p:nvPr/>
        </p:nvSpPr>
        <p:spPr>
          <a:xfrm>
            <a:off x="457200" y="2339252"/>
            <a:ext cx="3396264" cy="287326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30000"/>
              </a:lnSpc>
              <a:buFont typeface="Arial"/>
              <a:buNone/>
            </a:pPr>
            <a:r>
              <a:rPr lang="en-GB" sz="2000" b="1" baseline="30000" dirty="0" smtClean="0"/>
              <a:t>STARTER ACTIVITY</a:t>
            </a:r>
          </a:p>
          <a:p>
            <a:pPr marL="0" indent="0">
              <a:buNone/>
            </a:pPr>
            <a:r>
              <a:rPr lang="en-GB" sz="800" dirty="0"/>
              <a:t>Recap any literary techniques used in narrative writing, anything you would like to test at the end of the activity or later: e.g. tone, rhetorical questions, metaphor, simile, personification, alliteration using the written matching exercise. Present the vocabulary list linked to this activity: see the list in the Teacher Support (TS) section. Decide which aspects of writing and reading to focus on and which curriculum aspects to assess.</a:t>
            </a:r>
            <a:br>
              <a:rPr lang="en-GB" sz="800" dirty="0"/>
            </a:br>
            <a:endParaRPr lang="en-GB" sz="800" dirty="0"/>
          </a:p>
          <a:p>
            <a:pPr marL="0" indent="0">
              <a:buFont typeface="Arial"/>
              <a:buNone/>
            </a:pPr>
            <a:endParaRPr lang="en-GB" sz="1200" b="1" baseline="30000" dirty="0" smtClean="0"/>
          </a:p>
        </p:txBody>
      </p:sp>
    </p:spTree>
    <p:extLst>
      <p:ext uri="{BB962C8B-B14F-4D97-AF65-F5344CB8AC3E}">
        <p14:creationId xmlns:p14="http://schemas.microsoft.com/office/powerpoint/2010/main" val="748654189"/>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Orijit</a:t>
            </a:r>
            <a:r>
              <a:rPr lang="en-GB" sz="1000" b="1" baseline="30000" dirty="0"/>
              <a:t> </a:t>
            </a:r>
            <a:r>
              <a:rPr lang="en-GB" sz="1000" b="1" baseline="30000" dirty="0" err="1" smtClean="0"/>
              <a:t>Sen</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4" name="Picture 3" descr="Activity5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46904" cy="649224"/>
          </a:xfrm>
          <a:prstGeom prst="rect">
            <a:avLst/>
          </a:prstGeom>
        </p:spPr>
      </p:pic>
      <p:pic>
        <p:nvPicPr>
          <p:cNvPr id="5" name="Picture 4" descr="Ship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2363" y="680974"/>
            <a:ext cx="3037272" cy="4267200"/>
          </a:xfrm>
          <a:prstGeom prst="rect">
            <a:avLst/>
          </a:prstGeom>
        </p:spPr>
      </p:pic>
    </p:spTree>
    <p:extLst>
      <p:ext uri="{BB962C8B-B14F-4D97-AF65-F5344CB8AC3E}">
        <p14:creationId xmlns:p14="http://schemas.microsoft.com/office/powerpoint/2010/main" val="883484939"/>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Orijit</a:t>
            </a:r>
            <a:r>
              <a:rPr lang="en-GB" sz="1000" b="1" baseline="30000" dirty="0"/>
              <a:t> </a:t>
            </a:r>
            <a:r>
              <a:rPr lang="en-GB" sz="1000" b="1" baseline="30000" dirty="0" err="1" smtClean="0"/>
              <a:t>Sen</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4" name="Picture 3" descr="Activity5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46904" cy="649224"/>
          </a:xfrm>
          <a:prstGeom prst="rect">
            <a:avLst/>
          </a:prstGeom>
        </p:spPr>
      </p:pic>
      <p:pic>
        <p:nvPicPr>
          <p:cNvPr id="2" name="Picture 1" descr="Ship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868" y="649223"/>
            <a:ext cx="3137832" cy="4397757"/>
          </a:xfrm>
          <a:prstGeom prst="rect">
            <a:avLst/>
          </a:prstGeom>
        </p:spPr>
      </p:pic>
    </p:spTree>
    <p:extLst>
      <p:ext uri="{BB962C8B-B14F-4D97-AF65-F5344CB8AC3E}">
        <p14:creationId xmlns:p14="http://schemas.microsoft.com/office/powerpoint/2010/main" val="4176927645"/>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Orijit</a:t>
            </a:r>
            <a:r>
              <a:rPr lang="en-GB" sz="1000" b="1" baseline="30000" dirty="0"/>
              <a:t> </a:t>
            </a:r>
            <a:r>
              <a:rPr lang="en-GB" sz="1000" b="1" baseline="30000" dirty="0" err="1" smtClean="0"/>
              <a:t>Sen</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4" name="Picture 3" descr="Activity5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46904" cy="649224"/>
          </a:xfrm>
          <a:prstGeom prst="rect">
            <a:avLst/>
          </a:prstGeom>
        </p:spPr>
      </p:pic>
      <p:pic>
        <p:nvPicPr>
          <p:cNvPr id="3" name="Picture 2" descr="Ship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0002" y="698500"/>
            <a:ext cx="3118698" cy="4371486"/>
          </a:xfrm>
          <a:prstGeom prst="rect">
            <a:avLst/>
          </a:prstGeom>
        </p:spPr>
      </p:pic>
    </p:spTree>
    <p:extLst>
      <p:ext uri="{BB962C8B-B14F-4D97-AF65-F5344CB8AC3E}">
        <p14:creationId xmlns:p14="http://schemas.microsoft.com/office/powerpoint/2010/main" val="3593365537"/>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108700"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Orijit</a:t>
            </a:r>
            <a:r>
              <a:rPr lang="en-GB" sz="1000" b="1" baseline="30000" dirty="0"/>
              <a:t> </a:t>
            </a:r>
            <a:r>
              <a:rPr lang="en-GB" sz="1000" b="1" baseline="30000" dirty="0" err="1" smtClean="0"/>
              <a:t>Sen</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4" name="Picture 3" descr="Activity5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46904" cy="649224"/>
          </a:xfrm>
          <a:prstGeom prst="rect">
            <a:avLst/>
          </a:prstGeom>
        </p:spPr>
      </p:pic>
      <p:pic>
        <p:nvPicPr>
          <p:cNvPr id="2" name="Picture 1" descr="Ship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2054" y="717550"/>
            <a:ext cx="3163308" cy="4425950"/>
          </a:xfrm>
          <a:prstGeom prst="rect">
            <a:avLst/>
          </a:prstGeom>
        </p:spPr>
      </p:pic>
    </p:spTree>
    <p:extLst>
      <p:ext uri="{BB962C8B-B14F-4D97-AF65-F5344CB8AC3E}">
        <p14:creationId xmlns:p14="http://schemas.microsoft.com/office/powerpoint/2010/main" val="946559643"/>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2101581" y="44577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Orijit</a:t>
            </a:r>
            <a:r>
              <a:rPr lang="en-GB" sz="1000" b="1" baseline="30000" dirty="0"/>
              <a:t> </a:t>
            </a:r>
            <a:r>
              <a:rPr lang="en-GB" sz="1000" b="1" baseline="30000" dirty="0" err="1" smtClean="0"/>
              <a:t>Sen</a:t>
            </a:r>
            <a:r>
              <a:rPr lang="en-GB" sz="1000" b="1" baseline="30000" dirty="0"/>
              <a:t> </a:t>
            </a:r>
            <a:r>
              <a:rPr lang="en-GB" sz="1000" baseline="30000" dirty="0" smtClean="0"/>
              <a:t>- </a:t>
            </a:r>
            <a:r>
              <a:rPr lang="en-GB" sz="1000" baseline="30000" dirty="0"/>
              <a:t>Traces of the Great War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4" name="Picture 3" descr="Activity5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46904" cy="649224"/>
          </a:xfrm>
          <a:prstGeom prst="rect">
            <a:avLst/>
          </a:prstGeom>
        </p:spPr>
      </p:pic>
      <p:pic>
        <p:nvPicPr>
          <p:cNvPr id="3" name="Picture 2" descr="Ship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1581" y="958850"/>
            <a:ext cx="4755926" cy="3331972"/>
          </a:xfrm>
          <a:prstGeom prst="rect">
            <a:avLst/>
          </a:prstGeom>
        </p:spPr>
      </p:pic>
    </p:spTree>
    <p:extLst>
      <p:ext uri="{BB962C8B-B14F-4D97-AF65-F5344CB8AC3E}">
        <p14:creationId xmlns:p14="http://schemas.microsoft.com/office/powerpoint/2010/main" val="226173082"/>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a:off x="525048" y="261620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
        <p:nvSpPr>
          <p:cNvPr id="20" name="Content Placeholder 2"/>
          <p:cNvSpPr>
            <a:spLocks noGrp="1"/>
          </p:cNvSpPr>
          <p:nvPr>
            <p:ph idx="1"/>
          </p:nvPr>
        </p:nvSpPr>
        <p:spPr>
          <a:xfrm>
            <a:off x="457200" y="1766526"/>
            <a:ext cx="3396264" cy="2873266"/>
          </a:xfrm>
        </p:spPr>
        <p:txBody>
          <a:bodyPr>
            <a:noAutofit/>
          </a:bodyPr>
          <a:lstStyle/>
          <a:p>
            <a:pPr marL="0" indent="0">
              <a:buNone/>
            </a:pPr>
            <a:r>
              <a:rPr lang="en-GB" sz="800" b="1" dirty="0" smtClean="0">
                <a:solidFill>
                  <a:srgbClr val="4A95B9"/>
                </a:solidFill>
              </a:rPr>
              <a:t>Aims:</a:t>
            </a:r>
            <a:r>
              <a:rPr lang="en-GB" sz="800" dirty="0" smtClean="0">
                <a:solidFill>
                  <a:srgbClr val="4A95B9"/>
                </a:solidFill>
              </a:rPr>
              <a:t> </a:t>
            </a:r>
            <a:r>
              <a:rPr lang="en-GB" sz="800" dirty="0"/>
              <a:t> Students will produce their own individual comic style collage and associated narrative in response to the renowned painting “Gassed” by John Singer Sargent. During this creative process, they will utilise English language vocabulary and narrative techniques, provided by English teachers who will use this material, with relevant chemistry data provided by chemistry/science teachers and the links below. </a:t>
            </a:r>
            <a:endParaRPr lang="en-GB" sz="800" b="1" baseline="30000" dirty="0"/>
          </a:p>
          <a:p>
            <a:pPr marL="0" indent="0">
              <a:buNone/>
            </a:pPr>
            <a:r>
              <a:rPr lang="en-GB" sz="800" b="1" dirty="0" smtClean="0">
                <a:solidFill>
                  <a:srgbClr val="4A95B9"/>
                </a:solidFill>
              </a:rPr>
              <a:t/>
            </a:r>
            <a:br>
              <a:rPr lang="en-GB" sz="800" b="1" dirty="0" smtClean="0">
                <a:solidFill>
                  <a:srgbClr val="4A95B9"/>
                </a:solidFill>
              </a:rPr>
            </a:br>
            <a:r>
              <a:rPr lang="en-GB" sz="800" b="1" dirty="0" smtClean="0">
                <a:solidFill>
                  <a:srgbClr val="4A95B9"/>
                </a:solidFill>
              </a:rPr>
              <a:t>Material/digital resources: </a:t>
            </a:r>
            <a:r>
              <a:rPr lang="en-GB" sz="800" dirty="0"/>
              <a:t>A4 print of the painting image (next page), </a:t>
            </a:r>
            <a:br>
              <a:rPr lang="en-GB" sz="800" dirty="0"/>
            </a:br>
            <a:r>
              <a:rPr lang="en-GB" sz="800" dirty="0"/>
              <a:t>2xA4 blank pages, scissors, paper glue; </a:t>
            </a:r>
            <a:r>
              <a:rPr lang="en-GB" sz="800" b="1" dirty="0"/>
              <a:t>optional:</a:t>
            </a:r>
            <a:r>
              <a:rPr lang="en-GB" sz="800" dirty="0"/>
              <a:t> </a:t>
            </a:r>
            <a:r>
              <a:rPr lang="en-GB" sz="800" dirty="0" err="1"/>
              <a:t>wi-fi</a:t>
            </a:r>
            <a:r>
              <a:rPr lang="en-GB" sz="800" dirty="0"/>
              <a:t> connection, computer/laptop/tablet </a:t>
            </a:r>
            <a:r>
              <a:rPr lang="en-GB" sz="800" dirty="0" smtClean="0"/>
              <a:t>access.</a:t>
            </a:r>
          </a:p>
          <a:p>
            <a:pPr marL="0" indent="0">
              <a:buNone/>
            </a:pPr>
            <a:endParaRPr lang="en-GB" sz="800" dirty="0" smtClean="0"/>
          </a:p>
          <a:p>
            <a:pPr marL="0" indent="0">
              <a:buNone/>
            </a:pPr>
            <a:r>
              <a:rPr lang="en-GB" sz="1200" b="1" dirty="0" smtClean="0"/>
              <a:t>STARTER ACTIVITY</a:t>
            </a:r>
            <a:endParaRPr lang="en-GB" sz="1200" b="1" dirty="0"/>
          </a:p>
          <a:p>
            <a:pPr marL="0" indent="0">
              <a:buNone/>
            </a:pPr>
            <a:r>
              <a:rPr lang="en-GB" sz="800" dirty="0"/>
              <a:t>Introduce speech bubble and thought bubbles as methods of narrative framing in comics (choose any comic link or example in the Teacher Resources). Recap any literacy/vocabulary curriculum goal that you would like students to learn, with rich vocabulary such as connectives, variety of nouns, verbs and adjectives, and literacy aspects used in testing: e.g. tone, rhetorical questions, metaphor, simile, personification, alliteration using the written matching exercise.  See Teacher Resources for ideas and links</a:t>
            </a:r>
            <a:r>
              <a:rPr lang="en-GB" sz="800" dirty="0" smtClean="0"/>
              <a:t>.</a:t>
            </a:r>
            <a:endParaRPr lang="en-GB" sz="800" dirty="0"/>
          </a:p>
        </p:txBody>
      </p:sp>
      <p:cxnSp>
        <p:nvCxnSpPr>
          <p:cNvPr id="14" name="Straight Connector 13"/>
          <p:cNvCxnSpPr/>
          <p:nvPr/>
        </p:nvCxnSpPr>
        <p:spPr>
          <a:xfrm>
            <a:off x="525048" y="3175000"/>
            <a:ext cx="337820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2"/>
          <p:cNvSpPr txBox="1">
            <a:spLocks/>
          </p:cNvSpPr>
          <p:nvPr/>
        </p:nvSpPr>
        <p:spPr>
          <a:xfrm>
            <a:off x="4724400" y="1766526"/>
            <a:ext cx="3822700" cy="287326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dirty="0"/>
              <a:t>CHEMICAL WEAPONS - Opening Activity </a:t>
            </a:r>
            <a:r>
              <a:rPr lang="en-GB" sz="800" dirty="0"/>
              <a:t/>
            </a:r>
            <a:br>
              <a:rPr lang="en-GB" sz="800" dirty="0"/>
            </a:br>
            <a:r>
              <a:rPr lang="en-GB" sz="1050" dirty="0" smtClean="0"/>
              <a:t>Links </a:t>
            </a:r>
            <a:r>
              <a:rPr lang="en-GB" sz="1050" dirty="0"/>
              <a:t>to History and Chemistry </a:t>
            </a:r>
            <a:endParaRPr lang="en-GB" sz="1050" b="1" dirty="0"/>
          </a:p>
          <a:p>
            <a:pPr marL="0" indent="0">
              <a:buNone/>
            </a:pPr>
            <a:r>
              <a:rPr lang="en-GB" sz="800" dirty="0"/>
              <a:t>Start discussions about the use of chemical weapons in warfare, and task students to explore this on the internet (in pairs or alone, or if this is not possible, provide resources from the links below), and ask them to write their notes about: </a:t>
            </a:r>
          </a:p>
          <a:p>
            <a:pPr marL="126000" indent="-126000"/>
            <a:r>
              <a:rPr lang="en-GB" sz="800" dirty="0" smtClean="0"/>
              <a:t>What </a:t>
            </a:r>
            <a:r>
              <a:rPr lang="en-GB" sz="800" dirty="0"/>
              <a:t>are chemical weapons?</a:t>
            </a:r>
          </a:p>
          <a:p>
            <a:pPr marL="126000" indent="-126000"/>
            <a:r>
              <a:rPr lang="en-GB" sz="800" dirty="0" smtClean="0"/>
              <a:t>What </a:t>
            </a:r>
            <a:r>
              <a:rPr lang="en-GB" sz="800" dirty="0"/>
              <a:t>chemical weapons were used in WWI?</a:t>
            </a:r>
          </a:p>
          <a:p>
            <a:pPr marL="126000" indent="-126000"/>
            <a:r>
              <a:rPr lang="en-GB" sz="800" dirty="0"/>
              <a:t>Add questions and examples on the chemical weapons liquid and gas structure provided by a chemistry teacher, and questions such as:</a:t>
            </a:r>
          </a:p>
          <a:p>
            <a:pPr marL="126000" indent="-126000"/>
            <a:r>
              <a:rPr lang="en-GB" sz="800" dirty="0" smtClean="0"/>
              <a:t>What </a:t>
            </a:r>
            <a:r>
              <a:rPr lang="en-GB" sz="800" dirty="0"/>
              <a:t>is the difference between solids, liquids and gases? </a:t>
            </a:r>
          </a:p>
          <a:p>
            <a:pPr marL="126000" indent="-126000"/>
            <a:r>
              <a:rPr lang="en-GB" sz="800" dirty="0" smtClean="0"/>
              <a:t>What </a:t>
            </a:r>
            <a:r>
              <a:rPr lang="en-GB" sz="800" dirty="0"/>
              <a:t>is mustard gas like? </a:t>
            </a:r>
          </a:p>
          <a:p>
            <a:pPr marL="0" indent="0">
              <a:buNone/>
            </a:pPr>
            <a:r>
              <a:rPr lang="en-GB" sz="800" dirty="0"/>
              <a:t/>
            </a:r>
            <a:br>
              <a:rPr lang="en-GB" sz="800" dirty="0"/>
            </a:br>
            <a:endParaRPr lang="en-GB" sz="800" dirty="0"/>
          </a:p>
          <a:p>
            <a:pPr marL="0" indent="0">
              <a:buNone/>
            </a:pPr>
            <a:r>
              <a:rPr lang="en-GB" sz="800" b="1" dirty="0" smtClean="0"/>
              <a:t>CHEMICAL WEAPONS</a:t>
            </a:r>
            <a:r>
              <a:rPr lang="en-GB" sz="800" b="1" dirty="0"/>
              <a:t> </a:t>
            </a:r>
            <a:r>
              <a:rPr lang="en-GB" sz="800" b="1" dirty="0" smtClean="0"/>
              <a:t>Links:</a:t>
            </a:r>
            <a:endParaRPr lang="en-GB" sz="800" dirty="0"/>
          </a:p>
          <a:p>
            <a:pPr marL="0" indent="0">
              <a:buNone/>
            </a:pPr>
            <a:r>
              <a:rPr lang="en-GB" sz="800" dirty="0"/>
              <a:t>BBC bite size chemistry with tests samples: </a:t>
            </a:r>
            <a:br>
              <a:rPr lang="en-GB" sz="800" dirty="0"/>
            </a:br>
            <a:r>
              <a:rPr lang="en-GB" sz="800" b="1" dirty="0" err="1"/>
              <a:t>www.bbc.com</a:t>
            </a:r>
            <a:r>
              <a:rPr lang="en-GB" sz="800" b="1" dirty="0"/>
              <a:t>/</a:t>
            </a:r>
            <a:r>
              <a:rPr lang="en-GB" sz="800" b="1" dirty="0" err="1"/>
              <a:t>bitesize</a:t>
            </a:r>
            <a:r>
              <a:rPr lang="en-GB" sz="800" b="1" dirty="0"/>
              <a:t>/guides/z2wmxnb/revision/1</a:t>
            </a:r>
            <a:endParaRPr lang="en-GB" sz="800" dirty="0"/>
          </a:p>
          <a:p>
            <a:pPr marL="0" indent="0">
              <a:buNone/>
            </a:pPr>
            <a:r>
              <a:rPr lang="en-GB" sz="800" dirty="0"/>
              <a:t>The blog about a brief and selected history of chemical war, Science History Institute (helps in answering the questions above): </a:t>
            </a:r>
          </a:p>
          <a:p>
            <a:pPr marL="0" indent="0">
              <a:buNone/>
            </a:pPr>
            <a:r>
              <a:rPr lang="en-GB" sz="800" b="1" dirty="0" err="1"/>
              <a:t>www.sciencehistory.org</a:t>
            </a:r>
            <a:r>
              <a:rPr lang="en-GB" sz="800" b="1" dirty="0"/>
              <a:t>/distillations/magazine/a-brief-history-of-chemical-war</a:t>
            </a:r>
            <a:endParaRPr lang="en-GB" sz="800" dirty="0"/>
          </a:p>
          <a:p>
            <a:pPr marL="0" indent="0">
              <a:buNone/>
            </a:pPr>
            <a:endParaRPr lang="en-GB" sz="800" dirty="0"/>
          </a:p>
        </p:txBody>
      </p:sp>
      <p:sp>
        <p:nvSpPr>
          <p:cNvPr id="6" name="Rectangle 5"/>
          <p:cNvSpPr/>
          <p:nvPr/>
        </p:nvSpPr>
        <p:spPr>
          <a:xfrm>
            <a:off x="4635500" y="3556000"/>
            <a:ext cx="4019550" cy="1083792"/>
          </a:xfrm>
          <a:prstGeom prst="rect">
            <a:avLst/>
          </a:prstGeom>
          <a:solidFill>
            <a:srgbClr val="4A95B9">
              <a:alpha val="1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95B9"/>
              </a:solidFill>
            </a:endParaRPr>
          </a:p>
        </p:txBody>
      </p:sp>
      <p:pic>
        <p:nvPicPr>
          <p:cNvPr id="2" name="Picture 1" descr="Activity6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3120" cy="649224"/>
          </a:xfrm>
          <a:prstGeom prst="rect">
            <a:avLst/>
          </a:prstGeom>
        </p:spPr>
      </p:pic>
      <p:pic>
        <p:nvPicPr>
          <p:cNvPr id="11" name="Picture 10" descr="BONUS ACTIVITY GASS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48" y="766826"/>
            <a:ext cx="3677000" cy="858774"/>
          </a:xfrm>
          <a:prstGeom prst="rect">
            <a:avLst/>
          </a:prstGeom>
        </p:spPr>
      </p:pic>
    </p:spTree>
    <p:extLst>
      <p:ext uri="{BB962C8B-B14F-4D97-AF65-F5344CB8AC3E}">
        <p14:creationId xmlns:p14="http://schemas.microsoft.com/office/powerpoint/2010/main" val="1363461160"/>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a:spLocks noGrp="1"/>
          </p:cNvSpPr>
          <p:nvPr>
            <p:ph idx="1"/>
          </p:nvPr>
        </p:nvSpPr>
        <p:spPr>
          <a:xfrm>
            <a:off x="457200" y="685800"/>
            <a:ext cx="4038600" cy="3706342"/>
          </a:xfrm>
        </p:spPr>
        <p:txBody>
          <a:bodyPr>
            <a:noAutofit/>
          </a:bodyPr>
          <a:lstStyle/>
          <a:p>
            <a:pPr marL="0" indent="0">
              <a:buNone/>
            </a:pPr>
            <a:r>
              <a:rPr lang="en-GB" sz="1200" b="1" dirty="0" smtClean="0"/>
              <a:t>MAIN STUDENT ACTIVITY PART </a:t>
            </a:r>
            <a:r>
              <a:rPr lang="en-GB" sz="1200" b="1" dirty="0"/>
              <a:t/>
            </a:r>
            <a:br>
              <a:rPr lang="en-GB" sz="1200" b="1" dirty="0"/>
            </a:br>
            <a:r>
              <a:rPr lang="en-GB" sz="1200" b="1" dirty="0" smtClean="0"/>
              <a:t/>
            </a:r>
            <a:br>
              <a:rPr lang="en-GB" sz="1200" b="1" dirty="0" smtClean="0"/>
            </a:br>
            <a:r>
              <a:rPr lang="en-GB" sz="800" dirty="0" smtClean="0"/>
              <a:t>1) Print </a:t>
            </a:r>
            <a:r>
              <a:rPr lang="en-GB" sz="800" dirty="0"/>
              <a:t>an A4 format of the Gassed painting image for each student to use. </a:t>
            </a:r>
          </a:p>
          <a:p>
            <a:pPr marL="0" indent="0">
              <a:buNone/>
            </a:pPr>
            <a:r>
              <a:rPr lang="en-GB" sz="800" dirty="0" smtClean="0"/>
              <a:t>2) Pupils </a:t>
            </a:r>
            <a:r>
              <a:rPr lang="en-GB" sz="800" dirty="0"/>
              <a:t>observe the image on the whiteboard/Power Point and discuss: see </a:t>
            </a:r>
            <a:r>
              <a:rPr lang="en-GB" sz="800" dirty="0" smtClean="0"/>
              <a:t>the Inquiry </a:t>
            </a:r>
            <a:r>
              <a:rPr lang="en-GB" sz="800" dirty="0"/>
              <a:t>Graphics framework for exploratory questions.</a:t>
            </a:r>
          </a:p>
          <a:p>
            <a:pPr marL="0" indent="0">
              <a:buNone/>
            </a:pPr>
            <a:r>
              <a:rPr lang="en-GB" sz="800" dirty="0" smtClean="0"/>
              <a:t>3) Pupils </a:t>
            </a:r>
            <a:r>
              <a:rPr lang="en-GB" sz="800" dirty="0"/>
              <a:t>are provided with a print of the painting in A4 format each and asked to:</a:t>
            </a:r>
          </a:p>
          <a:p>
            <a:pPr marL="0" indent="0">
              <a:buNone/>
            </a:pPr>
            <a:r>
              <a:rPr lang="en-GB" sz="800" dirty="0"/>
              <a:t>a</a:t>
            </a:r>
            <a:r>
              <a:rPr lang="en-GB" sz="800" dirty="0" smtClean="0"/>
              <a:t>) GAS </a:t>
            </a:r>
            <a:r>
              <a:rPr lang="en-GB" sz="800" dirty="0"/>
              <a:t>ATTACK: Write a short narrative (one to two paragraphs for each stage) about what happened before and after the scene shown in the painting. Think and write what the depicted soldiers might be thinking and saying.  Encourage pupils to write as many comments, conversations and thoughts, relating to before, during and after the gas attack as they can. </a:t>
            </a:r>
          </a:p>
          <a:p>
            <a:pPr marL="0" indent="0">
              <a:buNone/>
            </a:pPr>
            <a:r>
              <a:rPr lang="en-GB" sz="800" dirty="0"/>
              <a:t>b</a:t>
            </a:r>
            <a:r>
              <a:rPr lang="en-GB" sz="800" dirty="0" smtClean="0"/>
              <a:t>) Pupils </a:t>
            </a:r>
            <a:r>
              <a:rPr lang="en-GB" sz="800" dirty="0"/>
              <a:t>now turn the narratives and text into one page of a comic representation before or after the painting scene. They draw speech and thought bubbles on A4 paper and cut them to add to the A4 painting image with comments, including what each soldier would be saying or thinking, as linked to their before and after narratives.</a:t>
            </a:r>
          </a:p>
          <a:p>
            <a:pPr marL="0" indent="0">
              <a:buNone/>
            </a:pPr>
            <a:r>
              <a:rPr lang="en-GB" sz="800" dirty="0"/>
              <a:t>c</a:t>
            </a:r>
            <a:r>
              <a:rPr lang="en-GB" sz="800" dirty="0" smtClean="0"/>
              <a:t>) Pupils </a:t>
            </a:r>
            <a:r>
              <a:rPr lang="en-GB" sz="800" dirty="0"/>
              <a:t>have five minutes’ reflective time in which they can redraft, and try to be mindful about incorporating some of the writing/stylistic techniques suggested/provided by the teacher. Pupils share their work in small groups and discuss. </a:t>
            </a:r>
          </a:p>
        </p:txBody>
      </p:sp>
      <p:sp>
        <p:nvSpPr>
          <p:cNvPr id="3" name="Content Placeholder 2"/>
          <p:cNvSpPr txBox="1">
            <a:spLocks/>
          </p:cNvSpPr>
          <p:nvPr/>
        </p:nvSpPr>
        <p:spPr>
          <a:xfrm>
            <a:off x="457200" y="3346450"/>
            <a:ext cx="4121150" cy="370634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1200" b="1" dirty="0" smtClean="0"/>
              <a:t>HOMEWORK</a:t>
            </a:r>
          </a:p>
          <a:p>
            <a:pPr marL="0" indent="0">
              <a:buNone/>
            </a:pPr>
            <a:r>
              <a:rPr lang="en-GB" sz="1200" dirty="0" smtClean="0"/>
              <a:t>And the beginning of the follow up lesson: </a:t>
            </a:r>
            <a:r>
              <a:rPr lang="en-GB" sz="1200" b="1" dirty="0" smtClean="0"/>
              <a:t/>
            </a:r>
            <a:br>
              <a:rPr lang="en-GB" sz="1200" b="1" dirty="0" smtClean="0"/>
            </a:br>
            <a:r>
              <a:rPr lang="en-GB" sz="800" b="1" dirty="0" smtClean="0"/>
              <a:t/>
            </a:r>
            <a:br>
              <a:rPr lang="en-GB" sz="800" b="1" dirty="0" smtClean="0"/>
            </a:br>
            <a:r>
              <a:rPr lang="en-GB" sz="800" dirty="0"/>
              <a:t>Depending on what is feasible, the teacher will invite pupils to finish their work at home and draw one page before and after the painting scene in a comic form, building on their narratives. The pupils will present their work at the beginning of the following lesson. The teacher will be checking and evaluating adequate punctuation, grammar, and suggested writing devices in pupils’ comments and provide prompts for presentation. </a:t>
            </a:r>
          </a:p>
        </p:txBody>
      </p:sp>
      <p:sp>
        <p:nvSpPr>
          <p:cNvPr id="4" name="Content Placeholder 2"/>
          <p:cNvSpPr txBox="1">
            <a:spLocks/>
          </p:cNvSpPr>
          <p:nvPr/>
        </p:nvSpPr>
        <p:spPr>
          <a:xfrm>
            <a:off x="5029200" y="73025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a:t>“Gassed” painting by John Singer Sargent: </a:t>
            </a:r>
            <a:r>
              <a:rPr lang="en-GB" sz="1000" baseline="30000" dirty="0"/>
              <a:t/>
            </a:r>
            <a:br>
              <a:rPr lang="en-GB" sz="1000" baseline="30000" dirty="0"/>
            </a:br>
            <a:r>
              <a:rPr lang="en-GB" sz="1000" baseline="30000" dirty="0"/>
              <a:t>https://</a:t>
            </a:r>
            <a:r>
              <a:rPr lang="en-GB" sz="1000" baseline="30000" dirty="0" err="1"/>
              <a:t>commons.wikimedia.org</a:t>
            </a:r>
            <a:r>
              <a:rPr lang="en-GB" sz="1000" baseline="30000" dirty="0"/>
              <a:t>/wiki/</a:t>
            </a:r>
            <a:r>
              <a:rPr lang="en-GB" sz="1000" baseline="30000" dirty="0" err="1"/>
              <a:t>File:Gassed.jpg</a:t>
            </a:r>
            <a:r>
              <a:rPr lang="en-GB" sz="1000" baseline="30000" dirty="0"/>
              <a:t> </a:t>
            </a:r>
          </a:p>
        </p:txBody>
      </p:sp>
      <p:pic>
        <p:nvPicPr>
          <p:cNvPr id="2" name="Picture 1" descr="British 55t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9050" y="1092199"/>
            <a:ext cx="3619500" cy="2208341"/>
          </a:xfrm>
          <a:prstGeom prst="rect">
            <a:avLst/>
          </a:prstGeom>
        </p:spPr>
      </p:pic>
      <p:sp>
        <p:nvSpPr>
          <p:cNvPr id="6" name="Content Placeholder 2"/>
          <p:cNvSpPr txBox="1">
            <a:spLocks/>
          </p:cNvSpPr>
          <p:nvPr/>
        </p:nvSpPr>
        <p:spPr>
          <a:xfrm>
            <a:off x="5029200" y="3397250"/>
            <a:ext cx="3282950" cy="793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700" b="1" dirty="0" smtClean="0"/>
              <a:t>British 55th</a:t>
            </a:r>
            <a:r>
              <a:rPr lang="en-GB" sz="700" b="1" dirty="0"/>
              <a:t> </a:t>
            </a:r>
            <a:r>
              <a:rPr lang="en-GB" sz="700" b="1" dirty="0" smtClean="0"/>
              <a:t>(West Lancashire) Division troops</a:t>
            </a:r>
            <a:r>
              <a:rPr lang="en-GB" sz="700" b="1" dirty="0"/>
              <a:t> </a:t>
            </a:r>
            <a:r>
              <a:rPr lang="en-GB" sz="700" b="1" dirty="0" smtClean="0"/>
              <a:t>blinded</a:t>
            </a:r>
            <a:r>
              <a:rPr lang="en-GB" sz="700" b="1" dirty="0"/>
              <a:t> </a:t>
            </a:r>
            <a:r>
              <a:rPr lang="en-GB" sz="700" b="1" dirty="0" smtClean="0"/>
              <a:t>by tear</a:t>
            </a:r>
            <a:r>
              <a:rPr lang="en-GB" sz="700" b="1" dirty="0"/>
              <a:t> </a:t>
            </a:r>
            <a:r>
              <a:rPr lang="en-GB" sz="700" b="1" dirty="0" smtClean="0"/>
              <a:t>gas</a:t>
            </a:r>
            <a:r>
              <a:rPr lang="en-GB" sz="700" b="1" dirty="0"/>
              <a:t> </a:t>
            </a:r>
            <a:r>
              <a:rPr lang="en-GB" sz="700" b="1" dirty="0" smtClean="0"/>
              <a:t>await</a:t>
            </a:r>
            <a:r>
              <a:rPr lang="en-GB" sz="700" b="1" dirty="0"/>
              <a:t> </a:t>
            </a:r>
            <a:r>
              <a:rPr lang="en-GB" sz="700" b="1" dirty="0" smtClean="0"/>
              <a:t>treatment</a:t>
            </a:r>
            <a:r>
              <a:rPr lang="en-GB" sz="700" b="1" dirty="0"/>
              <a:t> </a:t>
            </a:r>
            <a:r>
              <a:rPr lang="en-GB" sz="700" b="1" dirty="0" smtClean="0"/>
              <a:t>at</a:t>
            </a:r>
            <a:r>
              <a:rPr lang="en-GB" sz="700" b="1" dirty="0"/>
              <a:t> </a:t>
            </a:r>
            <a:r>
              <a:rPr lang="en-GB" sz="700" b="1" dirty="0" smtClean="0"/>
              <a:t>an</a:t>
            </a:r>
            <a:r>
              <a:rPr lang="en-GB" sz="700" b="1" dirty="0"/>
              <a:t> </a:t>
            </a:r>
            <a:r>
              <a:rPr lang="en-GB" sz="700" b="1" dirty="0" smtClean="0"/>
              <a:t>Advanced</a:t>
            </a:r>
            <a:r>
              <a:rPr lang="en-GB" sz="700" b="1" dirty="0"/>
              <a:t> </a:t>
            </a:r>
            <a:r>
              <a:rPr lang="en-GB" sz="700" b="1" dirty="0" smtClean="0"/>
              <a:t>Dressing</a:t>
            </a:r>
            <a:r>
              <a:rPr lang="en-GB" sz="700" b="1" dirty="0"/>
              <a:t> </a:t>
            </a:r>
            <a:r>
              <a:rPr lang="en-GB" sz="700" b="1" dirty="0" smtClean="0"/>
              <a:t>Station</a:t>
            </a:r>
            <a:r>
              <a:rPr lang="en-GB" sz="700" b="1" dirty="0"/>
              <a:t> </a:t>
            </a:r>
            <a:r>
              <a:rPr lang="en-GB" sz="700" b="1" dirty="0" smtClean="0"/>
              <a:t>near Bethune</a:t>
            </a:r>
            <a:r>
              <a:rPr lang="en-GB" sz="700" b="1" dirty="0"/>
              <a:t> </a:t>
            </a:r>
            <a:r>
              <a:rPr lang="en-GB" sz="700" b="1" dirty="0" smtClean="0"/>
              <a:t>during the</a:t>
            </a:r>
            <a:r>
              <a:rPr lang="en-GB" sz="700" b="1" dirty="0"/>
              <a:t> </a:t>
            </a:r>
            <a:r>
              <a:rPr lang="en-GB" sz="700" b="1" dirty="0" smtClean="0"/>
              <a:t>Battle</a:t>
            </a:r>
            <a:r>
              <a:rPr lang="en-GB" sz="700" b="1" dirty="0"/>
              <a:t> </a:t>
            </a:r>
            <a:r>
              <a:rPr lang="en-GB" sz="700" b="1" dirty="0" smtClean="0"/>
              <a:t>of</a:t>
            </a:r>
            <a:r>
              <a:rPr lang="en-GB" sz="700" b="1" dirty="0"/>
              <a:t> </a:t>
            </a:r>
            <a:r>
              <a:rPr lang="en-GB" sz="700" b="1" dirty="0" err="1" smtClean="0"/>
              <a:t>Estaires</a:t>
            </a:r>
            <a:r>
              <a:rPr lang="en-GB" sz="700" dirty="0"/>
              <a:t>, </a:t>
            </a:r>
            <a:br>
              <a:rPr lang="en-GB" sz="700" dirty="0"/>
            </a:br>
            <a:r>
              <a:rPr lang="en-GB" sz="700" dirty="0"/>
              <a:t>10 April 1918, part of the German offensive in Flanders.</a:t>
            </a:r>
          </a:p>
          <a:p>
            <a:pPr marL="0" indent="0">
              <a:buNone/>
            </a:pPr>
            <a:r>
              <a:rPr lang="en-GB" sz="700" b="1" dirty="0"/>
              <a:t>Author:</a:t>
            </a:r>
            <a:r>
              <a:rPr lang="en-GB" sz="700" dirty="0"/>
              <a:t> Thomas Keith Aitken (Second Lieutenant). </a:t>
            </a:r>
          </a:p>
          <a:p>
            <a:pPr marL="0" indent="0">
              <a:buNone/>
            </a:pPr>
            <a:r>
              <a:rPr lang="en-GB" sz="700" b="1" dirty="0"/>
              <a:t>Permission:</a:t>
            </a:r>
            <a:r>
              <a:rPr lang="en-GB" sz="700" dirty="0"/>
              <a:t> Public Domain, HMSO has declared that the expiry of Crown Copyrights applies worldwide</a:t>
            </a:r>
          </a:p>
        </p:txBody>
      </p:sp>
      <p:pic>
        <p:nvPicPr>
          <p:cNvPr id="7" name="Picture 6" descr="Activity6blo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103120" cy="649224"/>
          </a:xfrm>
          <a:prstGeom prst="rect">
            <a:avLst/>
          </a:prstGeom>
        </p:spPr>
      </p:pic>
    </p:spTree>
    <p:extLst>
      <p:ext uri="{BB962C8B-B14F-4D97-AF65-F5344CB8AC3E}">
        <p14:creationId xmlns:p14="http://schemas.microsoft.com/office/powerpoint/2010/main" val="2167880785"/>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00050" y="749300"/>
            <a:ext cx="3251200" cy="4121150"/>
          </a:xfrm>
          <a:prstGeom prst="rect">
            <a:avLst/>
          </a:prstGeom>
          <a:solidFill>
            <a:srgbClr val="4A95B9">
              <a:alpha val="1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95B9"/>
              </a:solidFill>
            </a:endParaRPr>
          </a:p>
        </p:txBody>
      </p:sp>
      <p:sp>
        <p:nvSpPr>
          <p:cNvPr id="20" name="Content Placeholder 2"/>
          <p:cNvSpPr>
            <a:spLocks noGrp="1"/>
          </p:cNvSpPr>
          <p:nvPr>
            <p:ph idx="1"/>
          </p:nvPr>
        </p:nvSpPr>
        <p:spPr>
          <a:xfrm>
            <a:off x="457200" y="819150"/>
            <a:ext cx="3136900" cy="3706342"/>
          </a:xfrm>
        </p:spPr>
        <p:txBody>
          <a:bodyPr>
            <a:noAutofit/>
          </a:bodyPr>
          <a:lstStyle/>
          <a:p>
            <a:pPr marL="0" indent="0">
              <a:buNone/>
            </a:pPr>
            <a:r>
              <a:rPr lang="en-GB" sz="1200" baseline="30000" dirty="0"/>
              <a:t>Every activity can be further expanded with drama or journalism tasks. </a:t>
            </a:r>
            <a:br>
              <a:rPr lang="en-GB" sz="1200" baseline="30000" dirty="0"/>
            </a:br>
            <a:r>
              <a:rPr lang="en-GB" sz="1200" baseline="30000" dirty="0"/>
              <a:t>The following examples are for the Gassed activity, for example to support a follow-up lesson:</a:t>
            </a:r>
            <a:br>
              <a:rPr lang="en-GB" sz="1200" baseline="30000" dirty="0"/>
            </a:br>
            <a:r>
              <a:rPr lang="en-GB" sz="1200" b="1" baseline="30000" dirty="0"/>
              <a:t/>
            </a:r>
            <a:br>
              <a:rPr lang="en-GB" sz="1200" b="1" baseline="30000" dirty="0"/>
            </a:br>
            <a:r>
              <a:rPr lang="en-GB" sz="2000" b="1" baseline="30000" dirty="0" smtClean="0"/>
              <a:t>ART</a:t>
            </a:r>
            <a:endParaRPr lang="en-GB" sz="2000" b="1" baseline="30000" dirty="0"/>
          </a:p>
          <a:p>
            <a:pPr marL="0" indent="0">
              <a:buNone/>
            </a:pPr>
            <a:r>
              <a:rPr lang="en-GB" sz="1200" baseline="30000" dirty="0"/>
              <a:t>Find out about the painting style of the artist and explore other famous paintings that tackle the theme of war such as Picasso’s Guernica. Compare the similarities and differences in style, describing characteristics of Cubist and Realist painting. </a:t>
            </a:r>
            <a:r>
              <a:rPr lang="en-GB" sz="1200" baseline="30000" dirty="0" smtClean="0"/>
              <a:t/>
            </a:r>
            <a:br>
              <a:rPr lang="en-GB" sz="1200" baseline="30000" dirty="0" smtClean="0"/>
            </a:br>
            <a:r>
              <a:rPr lang="en-GB" sz="1200" baseline="30000" dirty="0" smtClean="0"/>
              <a:t> </a:t>
            </a:r>
          </a:p>
          <a:p>
            <a:pPr marL="0" indent="0">
              <a:buNone/>
            </a:pPr>
            <a:r>
              <a:rPr lang="en-GB" sz="2000" b="1" baseline="30000" dirty="0" smtClean="0"/>
              <a:t>DRAMA</a:t>
            </a:r>
            <a:endParaRPr lang="en-GB" sz="2000" b="1" baseline="30000" dirty="0"/>
          </a:p>
          <a:p>
            <a:pPr marL="0" indent="0">
              <a:buNone/>
            </a:pPr>
            <a:r>
              <a:rPr lang="en-GB" sz="1200" b="1" baseline="30000" dirty="0"/>
              <a:t>Gassed:</a:t>
            </a:r>
            <a:r>
              <a:rPr lang="en-GB" sz="1200" baseline="30000" dirty="0"/>
              <a:t> Pupils imagine a scenario where they act as soldiers in WWI who are in trenches when suddenly there is a gas attack and they do not have gas masks. Pupils use the narratives they wrote (before and after the painting scene, the dialogue and thoughts provided for the painting scene), and develop conversations and comments further surrounding the gas attack. Pupils work in groups to develop a drama scenario and divide roles that will cover: acting, directing, screenplay and music.  </a:t>
            </a:r>
            <a:r>
              <a:rPr lang="en-GB" sz="1200" baseline="30000" dirty="0" smtClean="0"/>
              <a:t/>
            </a:r>
            <a:br>
              <a:rPr lang="en-GB" sz="1200" baseline="30000" dirty="0" smtClean="0"/>
            </a:br>
            <a:endParaRPr lang="en-GB" sz="1200" baseline="30000" dirty="0"/>
          </a:p>
          <a:p>
            <a:pPr marL="0" indent="0">
              <a:buNone/>
            </a:pPr>
            <a:r>
              <a:rPr lang="en-GB" sz="2000" b="1" baseline="30000" dirty="0" smtClean="0"/>
              <a:t>JOURNALISM</a:t>
            </a:r>
            <a:endParaRPr lang="en-GB" sz="2000" b="1" baseline="30000" dirty="0"/>
          </a:p>
          <a:p>
            <a:pPr marL="0" indent="0">
              <a:buNone/>
            </a:pPr>
            <a:r>
              <a:rPr lang="en-GB" sz="1200" b="1" baseline="30000" dirty="0"/>
              <a:t>Gassed:</a:t>
            </a:r>
            <a:r>
              <a:rPr lang="en-GB" sz="1200" baseline="30000" dirty="0"/>
              <a:t> Pupils imagine they are journalists and they prepare a news item for their local newspaper or regional news broadcasting station about a particular event in their region/city that commemorates WWI: the teacher will decide on the event and provide relevant material and directions for exploration – e.g. a newspaper item or links. Pupils can record a video and use Windows Movie Maker or Audacity to edit their news reports. </a:t>
            </a:r>
          </a:p>
          <a:p>
            <a:pPr marL="0" indent="0">
              <a:buNone/>
            </a:pPr>
            <a:endParaRPr lang="en-GB" sz="1200" baseline="30000" dirty="0"/>
          </a:p>
          <a:p>
            <a:pPr marL="0" indent="0">
              <a:buNone/>
            </a:pPr>
            <a:endParaRPr lang="en-GB" sz="1200" b="1" baseline="30000" dirty="0"/>
          </a:p>
        </p:txBody>
      </p:sp>
      <p:sp>
        <p:nvSpPr>
          <p:cNvPr id="4" name="Content Placeholder 2"/>
          <p:cNvSpPr txBox="1">
            <a:spLocks/>
          </p:cNvSpPr>
          <p:nvPr/>
        </p:nvSpPr>
        <p:spPr>
          <a:xfrm>
            <a:off x="7289800" y="3729162"/>
            <a:ext cx="1377950" cy="69129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smtClean="0"/>
              <a:t>Edmond</a:t>
            </a:r>
            <a:r>
              <a:rPr lang="en-GB" sz="1000" b="1" dirty="0" smtClean="0"/>
              <a:t> </a:t>
            </a:r>
            <a:r>
              <a:rPr lang="en-GB" sz="1000" b="1" baseline="30000" dirty="0" err="1" smtClean="0"/>
              <a:t>Baudoin</a:t>
            </a:r>
            <a:r>
              <a:rPr lang="en-GB" sz="1000" b="1" baseline="30000" dirty="0"/>
              <a:t> </a:t>
            </a:r>
            <a:r>
              <a:rPr lang="mr-IN" sz="1000" b="1" baseline="30000" dirty="0" smtClean="0"/>
              <a:t>–</a:t>
            </a:r>
            <a:r>
              <a:rPr lang="en-GB" sz="1000" b="1" baseline="30000" dirty="0" smtClean="0"/>
              <a:t> Traces</a:t>
            </a:r>
            <a:r>
              <a:rPr lang="en-GB" sz="1000" b="1" baseline="30000" dirty="0"/>
              <a:t> </a:t>
            </a:r>
            <a:r>
              <a:rPr lang="en-GB" sz="1000" b="1" baseline="30000" dirty="0" smtClean="0"/>
              <a:t>of</a:t>
            </a:r>
            <a:r>
              <a:rPr lang="en-GB" sz="1000" b="1" baseline="30000" dirty="0"/>
              <a:t> </a:t>
            </a:r>
            <a:r>
              <a:rPr lang="en-GB" sz="1000" b="1" baseline="30000" dirty="0" smtClean="0"/>
              <a:t>the</a:t>
            </a:r>
            <a:r>
              <a:rPr lang="en-GB" sz="1000" b="1" baseline="30000" dirty="0"/>
              <a:t> </a:t>
            </a:r>
            <a:r>
              <a:rPr lang="en-GB" sz="1000" b="1" baseline="30000" dirty="0" smtClean="0"/>
              <a:t>Great</a:t>
            </a:r>
            <a:r>
              <a:rPr lang="en-GB" sz="1000" b="1" baseline="30000" dirty="0"/>
              <a:t> </a:t>
            </a:r>
            <a:r>
              <a:rPr lang="en-GB" sz="1000" b="1" baseline="30000" dirty="0" smtClean="0"/>
              <a:t>War</a:t>
            </a:r>
            <a:r>
              <a:rPr lang="en-GB" sz="1000" baseline="30000" dirty="0"/>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
        <p:nvSpPr>
          <p:cNvPr id="8" name="Content Placeholder 2"/>
          <p:cNvSpPr txBox="1">
            <a:spLocks/>
          </p:cNvSpPr>
          <p:nvPr/>
        </p:nvSpPr>
        <p:spPr>
          <a:xfrm>
            <a:off x="3776460" y="4362450"/>
            <a:ext cx="4395990" cy="5905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800" b="1" dirty="0"/>
              <a:t>The following activities can also be expanded as drama and journalism based extensions to energise pupils by movement (acting out any of the comics), finding music to accompany acting or composing music and sounds themselves. </a:t>
            </a:r>
          </a:p>
        </p:txBody>
      </p:sp>
      <p:pic>
        <p:nvPicPr>
          <p:cNvPr id="5" name="Picture 4" descr="EdmondPic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3610" y="749300"/>
            <a:ext cx="3392690" cy="3439730"/>
          </a:xfrm>
          <a:prstGeom prst="rect">
            <a:avLst/>
          </a:prstGeom>
        </p:spPr>
      </p:pic>
      <p:pic>
        <p:nvPicPr>
          <p:cNvPr id="11" name="Picture 10" descr="Activity6blo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103120" cy="649224"/>
          </a:xfrm>
          <a:prstGeom prst="rect">
            <a:avLst/>
          </a:prstGeom>
        </p:spPr>
      </p:pic>
    </p:spTree>
    <p:extLst>
      <p:ext uri="{BB962C8B-B14F-4D97-AF65-F5344CB8AC3E}">
        <p14:creationId xmlns:p14="http://schemas.microsoft.com/office/powerpoint/2010/main" val="1037102505"/>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1936750"/>
            <a:ext cx="4095750" cy="13970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dirty="0" smtClean="0"/>
              <a:t>“MACHINA MORTEM” VIDEO ACTIVITY</a:t>
            </a:r>
            <a:br>
              <a:rPr lang="en-GB" sz="1200" b="1" dirty="0" smtClean="0"/>
            </a:br>
            <a:r>
              <a:rPr lang="en-US" sz="800" dirty="0" smtClean="0"/>
              <a:t>Ask </a:t>
            </a:r>
            <a:r>
              <a:rPr lang="en-US" sz="800" dirty="0"/>
              <a:t>students </a:t>
            </a:r>
            <a:r>
              <a:rPr lang="en-GB" sz="800" dirty="0"/>
              <a:t> </a:t>
            </a:r>
            <a:r>
              <a:rPr lang="en-US" sz="800" dirty="0"/>
              <a:t>to watch a short animated video “</a:t>
            </a:r>
            <a:r>
              <a:rPr lang="en-US" sz="800" dirty="0" err="1"/>
              <a:t>Machina</a:t>
            </a:r>
            <a:r>
              <a:rPr lang="en-US" sz="800" dirty="0"/>
              <a:t> Mortem” by Jan </a:t>
            </a:r>
            <a:r>
              <a:rPr lang="en-US" sz="800" dirty="0" err="1"/>
              <a:t>Postema</a:t>
            </a:r>
            <a:r>
              <a:rPr lang="en-US" sz="800" dirty="0"/>
              <a:t>, </a:t>
            </a:r>
            <a:r>
              <a:rPr lang="en-US" sz="800" dirty="0" err="1"/>
              <a:t>ifollwoing</a:t>
            </a:r>
            <a:r>
              <a:rPr lang="en-US" sz="800" dirty="0"/>
              <a:t> the link provided above. </a:t>
            </a:r>
            <a:endParaRPr lang="en-GB" sz="800" dirty="0"/>
          </a:p>
          <a:p>
            <a:pPr marL="0" indent="0">
              <a:buNone/>
            </a:pPr>
            <a:r>
              <a:rPr lang="en-US" sz="800" dirty="0"/>
              <a:t>Ask students to reflect on the video, write a narrative or poem about it, or draw associated comics strip or create gas masks of the past and future for an imaginary apocalyptic explosion in the future, using for example paper and cardboard and other resources. </a:t>
            </a:r>
            <a:endParaRPr lang="en-GB" sz="800" dirty="0"/>
          </a:p>
          <a:p>
            <a:pPr marL="0" indent="0">
              <a:buNone/>
            </a:pPr>
            <a:r>
              <a:rPr lang="en-GB" sz="800" dirty="0"/>
              <a:t> Students was spelled twice, as one spelling was incorrect – it was spelled twice also in the paragraph below; this is how these two paragraphs should be </a:t>
            </a:r>
            <a:r>
              <a:rPr lang="en-GB" sz="800" dirty="0">
                <a:sym typeface="Wingdings"/>
              </a:rPr>
              <a:t></a:t>
            </a:r>
            <a:r>
              <a:rPr lang="en-GB" sz="800" dirty="0"/>
              <a:t> </a:t>
            </a:r>
          </a:p>
        </p:txBody>
      </p:sp>
      <p:sp>
        <p:nvSpPr>
          <p:cNvPr id="4" name="Content Placeholder 2"/>
          <p:cNvSpPr txBox="1">
            <a:spLocks/>
          </p:cNvSpPr>
          <p:nvPr/>
        </p:nvSpPr>
        <p:spPr>
          <a:xfrm>
            <a:off x="450850" y="45974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L’Atelier</a:t>
            </a:r>
            <a:r>
              <a:rPr lang="en-GB" sz="1000" b="1" baseline="30000" dirty="0"/>
              <a:t> </a:t>
            </a:r>
            <a:r>
              <a:rPr lang="en-GB" sz="1000" b="1" baseline="30000" dirty="0" err="1" smtClean="0"/>
              <a:t>Virtuel</a:t>
            </a:r>
            <a:r>
              <a:rPr lang="en-GB" sz="1000" b="1" baseline="30000" dirty="0"/>
              <a:t> </a:t>
            </a:r>
            <a:r>
              <a:rPr lang="mr-IN" sz="1000" b="1" baseline="30000" dirty="0" smtClean="0"/>
              <a:t>–</a:t>
            </a:r>
            <a:r>
              <a:rPr lang="en-GB" sz="1000" b="1" baseline="30000" dirty="0" smtClean="0"/>
              <a:t> Traces</a:t>
            </a:r>
            <a:r>
              <a:rPr lang="en-GB" sz="1000" b="1" baseline="30000" dirty="0"/>
              <a:t> </a:t>
            </a:r>
            <a:r>
              <a:rPr lang="en-GB" sz="1000" b="1" baseline="30000" dirty="0" smtClean="0"/>
              <a:t>of</a:t>
            </a:r>
            <a:r>
              <a:rPr lang="en-GB" sz="1000" b="1" baseline="30000" dirty="0"/>
              <a:t> </a:t>
            </a:r>
            <a:r>
              <a:rPr lang="en-GB" sz="1000" b="1" baseline="30000" dirty="0" smtClean="0"/>
              <a:t>the</a:t>
            </a:r>
            <a:r>
              <a:rPr lang="en-GB" sz="1000" b="1" baseline="30000" dirty="0"/>
              <a:t> </a:t>
            </a:r>
            <a:r>
              <a:rPr lang="en-GB" sz="1000" b="1" baseline="30000" dirty="0" smtClean="0"/>
              <a:t>Great</a:t>
            </a:r>
            <a:r>
              <a:rPr lang="en-GB" sz="1000" b="1" baseline="30000" dirty="0"/>
              <a:t> </a:t>
            </a:r>
            <a:r>
              <a:rPr lang="en-GB" sz="1000" b="1" baseline="30000" dirty="0" smtClean="0"/>
              <a:t>War</a:t>
            </a:r>
            <a:r>
              <a:rPr lang="en-GB" sz="1000" baseline="30000" dirty="0"/>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sp>
        <p:nvSpPr>
          <p:cNvPr id="7" name="Rectangle 6"/>
          <p:cNvSpPr/>
          <p:nvPr/>
        </p:nvSpPr>
        <p:spPr>
          <a:xfrm>
            <a:off x="476250" y="1143000"/>
            <a:ext cx="3956050" cy="755650"/>
          </a:xfrm>
          <a:prstGeom prst="rect">
            <a:avLst/>
          </a:prstGeom>
          <a:solidFill>
            <a:srgbClr val="4A95B9">
              <a:alpha val="1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95B9"/>
              </a:solidFill>
            </a:endParaRPr>
          </a:p>
        </p:txBody>
      </p:sp>
      <p:sp>
        <p:nvSpPr>
          <p:cNvPr id="8" name="Content Placeholder 2"/>
          <p:cNvSpPr txBox="1">
            <a:spLocks/>
          </p:cNvSpPr>
          <p:nvPr/>
        </p:nvSpPr>
        <p:spPr>
          <a:xfrm>
            <a:off x="647700" y="1205484"/>
            <a:ext cx="3707384" cy="84556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baseline="30000" dirty="0" smtClean="0"/>
              <a:t>Video:</a:t>
            </a:r>
          </a:p>
          <a:p>
            <a:pPr marL="0" indent="0">
              <a:buNone/>
            </a:pPr>
            <a:r>
              <a:rPr lang="en-GB" sz="1200" baseline="30000" dirty="0" smtClean="0"/>
              <a:t>A </a:t>
            </a:r>
            <a:r>
              <a:rPr lang="en-GB" sz="1200" baseline="30000" dirty="0"/>
              <a:t>short animated video “</a:t>
            </a:r>
            <a:r>
              <a:rPr lang="en-GB" sz="1200" baseline="30000" dirty="0" err="1"/>
              <a:t>Machina</a:t>
            </a:r>
            <a:r>
              <a:rPr lang="en-GB" sz="1200" baseline="30000" dirty="0"/>
              <a:t> Mortem” by Jan </a:t>
            </a:r>
            <a:r>
              <a:rPr lang="en-GB" sz="1200" baseline="30000" dirty="0" err="1"/>
              <a:t>Postema</a:t>
            </a:r>
            <a:r>
              <a:rPr lang="en-GB" sz="1200" baseline="30000" dirty="0"/>
              <a:t>, in association with The Great War and University of the Arts Utrecht (duration 2:58 minutes): </a:t>
            </a:r>
          </a:p>
          <a:p>
            <a:pPr marL="0" indent="0">
              <a:buNone/>
            </a:pPr>
            <a:r>
              <a:rPr lang="en-GB" sz="1200" b="1" baseline="30000" dirty="0"/>
              <a:t>https://</a:t>
            </a:r>
            <a:r>
              <a:rPr lang="en-GB" sz="1200" b="1" baseline="30000" dirty="0" err="1"/>
              <a:t>www.youtube.com</a:t>
            </a:r>
            <a:r>
              <a:rPr lang="en-GB" sz="1200" b="1" baseline="30000" dirty="0"/>
              <a:t>/</a:t>
            </a:r>
            <a:r>
              <a:rPr lang="en-GB" sz="1200" b="1" baseline="30000" dirty="0" err="1"/>
              <a:t>watch?v</a:t>
            </a:r>
            <a:r>
              <a:rPr lang="en-GB" sz="1200" b="1" baseline="30000" dirty="0"/>
              <a:t>=</a:t>
            </a:r>
            <a:r>
              <a:rPr lang="en-GB" sz="1200" b="1" baseline="30000" dirty="0" err="1"/>
              <a:t>qLdyGjxbGLc</a:t>
            </a:r>
            <a:endParaRPr lang="en-GB" sz="1200" baseline="30000" dirty="0"/>
          </a:p>
        </p:txBody>
      </p:sp>
      <p:sp>
        <p:nvSpPr>
          <p:cNvPr id="9" name="Content Placeholder 2"/>
          <p:cNvSpPr txBox="1">
            <a:spLocks/>
          </p:cNvSpPr>
          <p:nvPr/>
        </p:nvSpPr>
        <p:spPr>
          <a:xfrm>
            <a:off x="4584700" y="4597400"/>
            <a:ext cx="2216150" cy="29743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00" b="1" baseline="30000" dirty="0" err="1" smtClean="0"/>
              <a:t>Maël</a:t>
            </a:r>
            <a:r>
              <a:rPr lang="en-GB" sz="1000" b="1" baseline="30000" dirty="0"/>
              <a:t> </a:t>
            </a:r>
            <a:r>
              <a:rPr lang="mr-IN" sz="1000" b="1" baseline="30000" dirty="0" smtClean="0"/>
              <a:t>–</a:t>
            </a:r>
            <a:r>
              <a:rPr lang="en-GB" sz="1000" b="1" baseline="30000" dirty="0" smtClean="0"/>
              <a:t> Traces</a:t>
            </a:r>
            <a:r>
              <a:rPr lang="en-GB" sz="1000" b="1" baseline="30000" dirty="0"/>
              <a:t> </a:t>
            </a:r>
            <a:r>
              <a:rPr lang="en-GB" sz="1000" b="1" baseline="30000" dirty="0" smtClean="0"/>
              <a:t>of</a:t>
            </a:r>
            <a:r>
              <a:rPr lang="en-GB" sz="1000" b="1" baseline="30000" dirty="0"/>
              <a:t> </a:t>
            </a:r>
            <a:r>
              <a:rPr lang="en-GB" sz="1000" b="1" baseline="30000" dirty="0" smtClean="0"/>
              <a:t>the</a:t>
            </a:r>
            <a:r>
              <a:rPr lang="en-GB" sz="1000" b="1" baseline="30000" dirty="0"/>
              <a:t> </a:t>
            </a:r>
            <a:r>
              <a:rPr lang="en-GB" sz="1000" b="1" baseline="30000" dirty="0" smtClean="0"/>
              <a:t>Great</a:t>
            </a:r>
            <a:r>
              <a:rPr lang="en-GB" sz="1000" b="1" baseline="30000" dirty="0"/>
              <a:t> </a:t>
            </a:r>
            <a:r>
              <a:rPr lang="en-GB" sz="1000" b="1" baseline="30000" dirty="0" smtClean="0"/>
              <a:t>War</a:t>
            </a:r>
            <a:r>
              <a:rPr lang="en-GB" sz="1000" baseline="30000" dirty="0"/>
              <a:t/>
            </a:r>
            <a:br>
              <a:rPr lang="en-GB" sz="1000" baseline="30000" dirty="0"/>
            </a:b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5" name="Picture 4" descr="L'ateli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100" y="3159736"/>
            <a:ext cx="3872484" cy="1371601"/>
          </a:xfrm>
          <a:prstGeom prst="rect">
            <a:avLst/>
          </a:prstGeom>
        </p:spPr>
      </p:pic>
      <p:pic>
        <p:nvPicPr>
          <p:cNvPr id="10" name="Picture 9" descr="Mae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628649"/>
            <a:ext cx="3940682" cy="3875547"/>
          </a:xfrm>
          <a:prstGeom prst="rect">
            <a:avLst/>
          </a:prstGeom>
        </p:spPr>
      </p:pic>
      <p:pic>
        <p:nvPicPr>
          <p:cNvPr id="12" name="Picture 11" descr="Activity6bloc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103120" cy="649224"/>
          </a:xfrm>
          <a:prstGeom prst="rect">
            <a:avLst/>
          </a:prstGeom>
        </p:spPr>
      </p:pic>
      <p:pic>
        <p:nvPicPr>
          <p:cNvPr id="14" name="Picture 13" descr="MACHINA MORTEMTEX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5048" y="721521"/>
            <a:ext cx="2323114" cy="294479"/>
          </a:xfrm>
          <a:prstGeom prst="rect">
            <a:avLst/>
          </a:prstGeom>
        </p:spPr>
      </p:pic>
    </p:spTree>
    <p:extLst>
      <p:ext uri="{BB962C8B-B14F-4D97-AF65-F5344CB8AC3E}">
        <p14:creationId xmlns:p14="http://schemas.microsoft.com/office/powerpoint/2010/main" val="17996728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6526"/>
            <a:ext cx="3479800" cy="2873266"/>
          </a:xfrm>
        </p:spPr>
        <p:txBody>
          <a:bodyPr>
            <a:noAutofit/>
          </a:bodyPr>
          <a:lstStyle/>
          <a:p>
            <a:pPr marL="0" indent="0">
              <a:buNone/>
            </a:pPr>
            <a:r>
              <a:rPr lang="en-GB" sz="1200" b="1" baseline="30000" dirty="0">
                <a:solidFill>
                  <a:srgbClr val="4A95B9"/>
                </a:solidFill>
              </a:rPr>
              <a:t>Material/</a:t>
            </a:r>
            <a:r>
              <a:rPr lang="en-GB" sz="1200" b="1" baseline="30000" dirty="0" smtClean="0">
                <a:solidFill>
                  <a:srgbClr val="4A95B9"/>
                </a:solidFill>
              </a:rPr>
              <a:t>digital</a:t>
            </a:r>
            <a:r>
              <a:rPr lang="en-GB" sz="1200" b="1" baseline="30000" dirty="0">
                <a:solidFill>
                  <a:srgbClr val="4A95B9"/>
                </a:solidFill>
              </a:rPr>
              <a:t> </a:t>
            </a:r>
            <a:r>
              <a:rPr lang="en-GB" sz="1200" b="1" baseline="30000" dirty="0" smtClean="0">
                <a:solidFill>
                  <a:srgbClr val="4A95B9"/>
                </a:solidFill>
              </a:rPr>
              <a:t>resources)</a:t>
            </a:r>
            <a:r>
              <a:rPr lang="en-GB" sz="1200" b="1" baseline="30000" dirty="0">
                <a:solidFill>
                  <a:srgbClr val="4A95B9"/>
                </a:solidFill>
              </a:rPr>
              <a:t>:</a:t>
            </a:r>
            <a:r>
              <a:rPr lang="en-GB" sz="1200" baseline="30000" dirty="0">
                <a:solidFill>
                  <a:srgbClr val="4A95B9"/>
                </a:solidFill>
              </a:rPr>
              <a:t> </a:t>
            </a:r>
            <a:r>
              <a:rPr lang="en-GB" sz="1200" baseline="30000" dirty="0"/>
              <a:t>A4 print of the Sea Sketch images (next page), 2xA4 blank pages, scissors, paper glue; optional: </a:t>
            </a:r>
            <a:r>
              <a:rPr lang="en-GB" sz="1200" baseline="30000" dirty="0" err="1"/>
              <a:t>wi-fi</a:t>
            </a:r>
            <a:r>
              <a:rPr lang="en-GB" sz="1200" baseline="30000" dirty="0"/>
              <a:t> connection, computer/laptop/tablet access</a:t>
            </a:r>
            <a:r>
              <a:rPr lang="en-GB" sz="1200" baseline="30000" dirty="0" smtClean="0"/>
              <a:t>. </a:t>
            </a:r>
          </a:p>
          <a:p>
            <a:pPr marL="0" indent="0">
              <a:buNone/>
            </a:pPr>
            <a:r>
              <a:rPr lang="en-GB" sz="1200" b="1" baseline="30000" dirty="0" smtClean="0">
                <a:solidFill>
                  <a:srgbClr val="4A95B9"/>
                </a:solidFill>
              </a:rPr>
              <a:t>In</a:t>
            </a:r>
            <a:r>
              <a:rPr lang="en-GB" sz="1200" b="1" dirty="0" smtClean="0">
                <a:solidFill>
                  <a:srgbClr val="4A95B9"/>
                </a:solidFill>
              </a:rPr>
              <a:t> </a:t>
            </a:r>
            <a:r>
              <a:rPr lang="en-GB" sz="1200" b="1" baseline="30000" dirty="0" smtClean="0">
                <a:solidFill>
                  <a:srgbClr val="4A95B9"/>
                </a:solidFill>
              </a:rPr>
              <a:t>continuation</a:t>
            </a:r>
            <a:r>
              <a:rPr lang="en-GB" sz="1200" b="1" baseline="30000" dirty="0">
                <a:solidFill>
                  <a:srgbClr val="4A95B9"/>
                </a:solidFill>
              </a:rPr>
              <a:t> </a:t>
            </a:r>
            <a:r>
              <a:rPr lang="en-GB" sz="1200" b="1" baseline="30000" dirty="0" smtClean="0">
                <a:solidFill>
                  <a:srgbClr val="4A95B9"/>
                </a:solidFill>
              </a:rPr>
              <a:t>of</a:t>
            </a:r>
            <a:r>
              <a:rPr lang="en-GB" sz="1200" b="1" dirty="0" smtClean="0">
                <a:solidFill>
                  <a:srgbClr val="4A95B9"/>
                </a:solidFill>
              </a:rPr>
              <a:t> </a:t>
            </a:r>
            <a:r>
              <a:rPr lang="en-GB" sz="1200" b="1" baseline="30000" dirty="0" smtClean="0">
                <a:solidFill>
                  <a:srgbClr val="4A95B9"/>
                </a:solidFill>
              </a:rPr>
              <a:t>Sea</a:t>
            </a:r>
            <a:r>
              <a:rPr lang="en-GB" sz="1200" b="1" baseline="30000" dirty="0">
                <a:solidFill>
                  <a:srgbClr val="4A95B9"/>
                </a:solidFill>
              </a:rPr>
              <a:t> </a:t>
            </a:r>
            <a:r>
              <a:rPr lang="en-GB" sz="1200" b="1" baseline="30000" dirty="0" smtClean="0">
                <a:solidFill>
                  <a:srgbClr val="4A95B9"/>
                </a:solidFill>
              </a:rPr>
              <a:t>Sketch</a:t>
            </a:r>
            <a:r>
              <a:rPr lang="en-GB" sz="1200" b="1" baseline="30000" dirty="0">
                <a:solidFill>
                  <a:srgbClr val="4A95B9"/>
                </a:solidFill>
              </a:rPr>
              <a:t> </a:t>
            </a:r>
            <a:r>
              <a:rPr lang="en-GB" sz="1200" b="1" baseline="30000" dirty="0" smtClean="0">
                <a:solidFill>
                  <a:srgbClr val="4A95B9"/>
                </a:solidFill>
              </a:rPr>
              <a:t>I</a:t>
            </a:r>
            <a:r>
              <a:rPr lang="en-GB" sz="1200" b="1" baseline="30000" dirty="0">
                <a:solidFill>
                  <a:srgbClr val="4A95B9"/>
                </a:solidFill>
              </a:rPr>
              <a:t> </a:t>
            </a:r>
            <a:r>
              <a:rPr lang="en-GB" sz="1200" b="1" baseline="30000" dirty="0" smtClean="0">
                <a:solidFill>
                  <a:srgbClr val="4A95B9"/>
                </a:solidFill>
              </a:rPr>
              <a:t>activity:</a:t>
            </a:r>
            <a:r>
              <a:rPr lang="en-GB" sz="1200" b="1" dirty="0" smtClean="0">
                <a:solidFill>
                  <a:srgbClr val="4A95B9"/>
                </a:solidFill>
              </a:rPr>
              <a:t> </a:t>
            </a:r>
            <a:r>
              <a:rPr lang="en-GB" sz="1200" baseline="30000" dirty="0" smtClean="0"/>
              <a:t>Blank </a:t>
            </a:r>
            <a:r>
              <a:rPr lang="en-GB" sz="1200" baseline="30000" dirty="0"/>
              <a:t>pages/notebooks, </a:t>
            </a:r>
            <a:r>
              <a:rPr lang="en-GB" sz="1200" baseline="30000" dirty="0" err="1"/>
              <a:t>wi-fi</a:t>
            </a:r>
            <a:r>
              <a:rPr lang="en-GB" sz="1200" baseline="30000" dirty="0"/>
              <a:t> connection, computer/laptop/tablet access.  </a:t>
            </a:r>
          </a:p>
          <a:p>
            <a:pPr marL="0" indent="0">
              <a:buNone/>
            </a:pPr>
            <a:endParaRPr lang="en-GB" sz="1200" baseline="30000" dirty="0" smtClean="0"/>
          </a:p>
          <a:p>
            <a:pPr marL="0" indent="0">
              <a:buNone/>
            </a:pPr>
            <a:r>
              <a:rPr lang="en-GB" sz="2000" b="1" baseline="30000" dirty="0" smtClean="0"/>
              <a:t>STARTER ACTIVITY   </a:t>
            </a:r>
            <a:endParaRPr lang="en-GB" sz="2000" b="1" baseline="30000" dirty="0"/>
          </a:p>
          <a:p>
            <a:pPr marL="0" indent="0">
              <a:buNone/>
            </a:pPr>
            <a:r>
              <a:rPr lang="en-GB" sz="1200" baseline="30000" dirty="0"/>
              <a:t>Recap literary techniques used in poems/formal letter writing, e.g. tone, rhetorical questions, metaphor, simile, personification, alliteration using written matching exercises – the teacher will include suggested narrative devices that she/he wants to test. Provide students with examples and links (see Teacher Support, the link to </a:t>
            </a:r>
            <a:r>
              <a:rPr lang="en-GB" sz="1200" b="1" baseline="30000" dirty="0" smtClean="0"/>
              <a:t>English and</a:t>
            </a:r>
            <a:r>
              <a:rPr lang="en-GB" sz="1200" b="1" baseline="30000" dirty="0"/>
              <a:t> </a:t>
            </a:r>
            <a:r>
              <a:rPr lang="en-GB" sz="1200" b="1" baseline="30000" dirty="0" smtClean="0"/>
              <a:t>Literacy</a:t>
            </a:r>
            <a:r>
              <a:rPr lang="en-GB" sz="1200" b="1" baseline="30000" dirty="0"/>
              <a:t> </a:t>
            </a:r>
            <a:r>
              <a:rPr lang="en-GB" sz="1200" b="1" baseline="30000" dirty="0" smtClean="0"/>
              <a:t>focused</a:t>
            </a:r>
            <a:r>
              <a:rPr lang="en-GB" sz="1200" b="1" baseline="30000" dirty="0"/>
              <a:t> </a:t>
            </a:r>
            <a:r>
              <a:rPr lang="en-GB" sz="1200" b="1" baseline="30000" dirty="0" smtClean="0"/>
              <a:t>lesson</a:t>
            </a:r>
            <a:r>
              <a:rPr lang="en-GB" sz="1200" b="1" baseline="30000" dirty="0"/>
              <a:t> </a:t>
            </a:r>
            <a:r>
              <a:rPr lang="en-GB" sz="1200" b="1" baseline="30000" dirty="0" smtClean="0"/>
              <a:t>plans: Hertfordshire</a:t>
            </a:r>
            <a:r>
              <a:rPr lang="en-GB" sz="1200" b="1" baseline="30000" dirty="0"/>
              <a:t> </a:t>
            </a:r>
            <a:r>
              <a:rPr lang="en-GB" sz="1200" b="1" baseline="30000" dirty="0" smtClean="0"/>
              <a:t>grid</a:t>
            </a:r>
            <a:r>
              <a:rPr lang="en-GB" sz="1200" b="1" baseline="30000" dirty="0"/>
              <a:t> </a:t>
            </a:r>
            <a:r>
              <a:rPr lang="en-GB" sz="1200" b="1" baseline="30000" dirty="0" smtClean="0"/>
              <a:t>for</a:t>
            </a:r>
            <a:r>
              <a:rPr lang="en-GB" sz="1200" b="1" baseline="30000" dirty="0"/>
              <a:t> </a:t>
            </a:r>
            <a:r>
              <a:rPr lang="en-GB" sz="1200" b="1" baseline="30000" dirty="0" smtClean="0"/>
              <a:t>learning</a:t>
            </a:r>
            <a:r>
              <a:rPr lang="en-GB" sz="1200" b="1" baseline="30000" dirty="0"/>
              <a:t> </a:t>
            </a:r>
            <a:r>
              <a:rPr lang="en-GB" sz="1200" b="1" baseline="30000" dirty="0" smtClean="0"/>
              <a:t>KS3)</a:t>
            </a:r>
            <a:r>
              <a:rPr lang="en-GB" sz="1200" b="1" baseline="30000" dirty="0"/>
              <a:t>.</a:t>
            </a:r>
            <a:r>
              <a:rPr lang="en-GB" sz="1200" baseline="30000" dirty="0"/>
              <a:t> </a:t>
            </a:r>
            <a:r>
              <a:rPr lang="en-GB" sz="1200" u="sng" baseline="30000" dirty="0">
                <a:hlinkClick r:id="rId2"/>
              </a:rPr>
              <a:t>http://www.thegrid.org.uk/learning/english/ks3-4-5/ks3/drama-poetry-prose/index.shtml</a:t>
            </a:r>
            <a:r>
              <a:rPr lang="en-GB" sz="1200" baseline="30000" dirty="0"/>
              <a:t> </a:t>
            </a:r>
          </a:p>
          <a:p>
            <a:pPr marL="0" indent="0">
              <a:buNone/>
            </a:pPr>
            <a:endParaRPr lang="en-GB" sz="1200" baseline="30000" dirty="0"/>
          </a:p>
          <a:p>
            <a:pPr marL="0" indent="0">
              <a:buNone/>
            </a:pPr>
            <a:endParaRPr lang="en-GB" sz="1200" baseline="30000" dirty="0"/>
          </a:p>
        </p:txBody>
      </p:sp>
      <p:sp>
        <p:nvSpPr>
          <p:cNvPr id="8" name="Content Placeholder 2"/>
          <p:cNvSpPr txBox="1">
            <a:spLocks/>
          </p:cNvSpPr>
          <p:nvPr/>
        </p:nvSpPr>
        <p:spPr>
          <a:xfrm>
            <a:off x="4248149" y="1440180"/>
            <a:ext cx="4229101" cy="319961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b="1" baseline="30000" dirty="0" smtClean="0"/>
              <a:t>INTRODUCTORY ACTIVITY PART I</a:t>
            </a:r>
          </a:p>
          <a:p>
            <a:pPr marL="0" indent="0">
              <a:buNone/>
            </a:pPr>
            <a:r>
              <a:rPr lang="en-GB" sz="1200" baseline="30000" dirty="0"/>
              <a:t>1</a:t>
            </a:r>
            <a:r>
              <a:rPr lang="en-GB" sz="1200" baseline="30000" dirty="0" smtClean="0"/>
              <a:t>)</a:t>
            </a:r>
            <a:r>
              <a:rPr lang="en-GB" sz="1200" dirty="0" smtClean="0"/>
              <a:t> </a:t>
            </a:r>
            <a:r>
              <a:rPr lang="en-GB" sz="1200" baseline="30000" dirty="0" smtClean="0"/>
              <a:t>Students </a:t>
            </a:r>
            <a:r>
              <a:rPr lang="en-GB" sz="1200" baseline="30000" dirty="0"/>
              <a:t>are provided with five pages of “Sea Sketch” images, without any words, drawn by Dave McKean, that accompany Simon </a:t>
            </a:r>
            <a:r>
              <a:rPr lang="en-GB" sz="1200" baseline="30000" dirty="0" err="1"/>
              <a:t>Armitage</a:t>
            </a:r>
            <a:r>
              <a:rPr lang="en-GB" sz="1200" baseline="30000" dirty="0"/>
              <a:t> poem “Sea Sketch” in the Traces anthology (either printed pages or digitally provided via Power Point, as appropriate).</a:t>
            </a:r>
          </a:p>
          <a:p>
            <a:pPr marL="0" indent="0">
              <a:buNone/>
            </a:pPr>
            <a:r>
              <a:rPr lang="en-GB" sz="1200" baseline="30000" dirty="0"/>
              <a:t>2</a:t>
            </a:r>
            <a:r>
              <a:rPr lang="en-GB" sz="1200" baseline="30000" dirty="0" smtClean="0"/>
              <a:t>)</a:t>
            </a:r>
            <a:r>
              <a:rPr lang="en-GB" sz="1200" dirty="0" smtClean="0"/>
              <a:t> </a:t>
            </a:r>
            <a:r>
              <a:rPr lang="en-GB" sz="1200" baseline="30000" dirty="0" smtClean="0"/>
              <a:t>Students </a:t>
            </a:r>
            <a:r>
              <a:rPr lang="en-GB" sz="1200" baseline="30000" dirty="0"/>
              <a:t>write their own poem inspired by/about the images, dedicating it to one WWI nurse, with the structured writing frame, vocabulary and poetry devices, and timed conditions. The teacher can provide the students a few lines from the poem to help their poem writing, for example, the first line, a line from the middle, and the final line of the poem. </a:t>
            </a:r>
          </a:p>
          <a:p>
            <a:pPr marL="0" indent="0">
              <a:buNone/>
            </a:pPr>
            <a:r>
              <a:rPr lang="en-GB" sz="1200" baseline="30000" dirty="0"/>
              <a:t>3</a:t>
            </a:r>
            <a:r>
              <a:rPr lang="en-GB" sz="1200" baseline="30000" dirty="0" smtClean="0"/>
              <a:t>)</a:t>
            </a:r>
            <a:r>
              <a:rPr lang="en-GB" sz="1200" dirty="0" smtClean="0"/>
              <a:t> </a:t>
            </a:r>
            <a:r>
              <a:rPr lang="en-GB" sz="1200" baseline="30000" dirty="0" smtClean="0"/>
              <a:t>Students </a:t>
            </a:r>
            <a:r>
              <a:rPr lang="en-GB" sz="1200" baseline="30000" dirty="0"/>
              <a:t>participate in reflective time in which they can redraft their poem, and try to be mindful about incorporating some of the writing techniques suggested/provided by the teacher. When they finish writing their poems, students could fold up their work, put them in a box or similar space, and take turns to draw and read out each other’s poems (anonymously) to encourage all to participate. If anyone struggles with handwriting, the student-author helps. If the poem is written in a digital form, they send it to the teacher and the teacher reads the poem. </a:t>
            </a:r>
          </a:p>
          <a:p>
            <a:pPr marL="0" indent="0">
              <a:buNone/>
            </a:pPr>
            <a:r>
              <a:rPr lang="en-GB" sz="1200" b="1" baseline="30000" dirty="0" smtClean="0"/>
              <a:t>An</a:t>
            </a:r>
            <a:r>
              <a:rPr lang="en-GB" sz="1200" b="1" dirty="0" smtClean="0"/>
              <a:t> </a:t>
            </a:r>
            <a:r>
              <a:rPr lang="en-GB" sz="1200" b="1" baseline="30000" dirty="0" smtClean="0"/>
              <a:t>option</a:t>
            </a:r>
            <a:r>
              <a:rPr lang="en-GB" sz="1200" b="1" baseline="30000" dirty="0"/>
              <a:t> </a:t>
            </a:r>
            <a:r>
              <a:rPr lang="en-GB" sz="1200" b="1" baseline="30000" dirty="0" smtClean="0"/>
              <a:t>for</a:t>
            </a:r>
            <a:r>
              <a:rPr lang="en-GB" sz="1200" b="1" dirty="0" smtClean="0"/>
              <a:t> </a:t>
            </a:r>
            <a:r>
              <a:rPr lang="en-GB" sz="1200" b="1" baseline="30000" dirty="0" smtClean="0"/>
              <a:t>practising</a:t>
            </a:r>
            <a:r>
              <a:rPr lang="en-GB" sz="1200" b="1" baseline="30000" dirty="0"/>
              <a:t> </a:t>
            </a:r>
            <a:r>
              <a:rPr lang="en-GB" sz="1200" b="1" baseline="30000" dirty="0" smtClean="0"/>
              <a:t>formal</a:t>
            </a:r>
            <a:r>
              <a:rPr lang="en-GB" sz="1200" b="1" dirty="0" smtClean="0"/>
              <a:t> </a:t>
            </a:r>
            <a:r>
              <a:rPr lang="en-GB" sz="1200" b="1" baseline="30000" dirty="0" smtClean="0"/>
              <a:t>letter</a:t>
            </a:r>
            <a:r>
              <a:rPr lang="en-GB" sz="1200" b="1" baseline="30000" dirty="0"/>
              <a:t> </a:t>
            </a:r>
            <a:r>
              <a:rPr lang="en-GB" sz="1200" b="1" baseline="30000" dirty="0" smtClean="0"/>
              <a:t>writing</a:t>
            </a:r>
            <a:r>
              <a:rPr lang="en-GB" sz="1200" b="1" baseline="30000" dirty="0"/>
              <a:t>:</a:t>
            </a:r>
            <a:br>
              <a:rPr lang="en-GB" sz="1200" b="1" baseline="30000" dirty="0"/>
            </a:br>
            <a:r>
              <a:rPr lang="en-GB" sz="1200" baseline="30000" dirty="0" smtClean="0"/>
              <a:t>Write </a:t>
            </a:r>
            <a:r>
              <a:rPr lang="en-GB" sz="1200" baseline="30000" dirty="0"/>
              <a:t>a formal letter to local library to inquire about the work of Simon </a:t>
            </a:r>
            <a:r>
              <a:rPr lang="en-GB" sz="1200" baseline="30000" dirty="0" err="1"/>
              <a:t>Armitage</a:t>
            </a:r>
            <a:r>
              <a:rPr lang="en-GB" sz="1200" baseline="30000" dirty="0"/>
              <a:t> and books about British nurses and women in WWI, and suggest that the poet is invited to the next poetry festival held in the nearest location (teachers will check individually) or suggest an event that celebrates British nurses and women in WWI; the teacher provides prompts for formal letter writing.</a:t>
            </a:r>
          </a:p>
        </p:txBody>
      </p:sp>
      <p:pic>
        <p:nvPicPr>
          <p:cNvPr id="7" name="Picture 6" descr="SeaSketchII 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48" y="787400"/>
            <a:ext cx="3029712" cy="844296"/>
          </a:xfrm>
          <a:prstGeom prst="rect">
            <a:avLst/>
          </a:prstGeom>
        </p:spPr>
      </p:pic>
      <p:pic>
        <p:nvPicPr>
          <p:cNvPr id="9" name="Picture 8" descr="Activity2bloc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pic>
        <p:nvPicPr>
          <p:cNvPr id="6" name="Picture 5" descr="home-icon2.png">
            <a:hlinkClick r:id="rId5" action="ppaction://hlinksldjump"/>
          </p:cNvPr>
          <p:cNvPicPr>
            <a:picLocks noChangeAspect="1"/>
          </p:cNvPicPr>
          <p:nvPr/>
        </p:nvPicPr>
        <p:blipFill>
          <a:blip r:embed="rId6">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spTree>
    <p:extLst>
      <p:ext uri="{BB962C8B-B14F-4D97-AF65-F5344CB8AC3E}">
        <p14:creationId xmlns:p14="http://schemas.microsoft.com/office/powerpoint/2010/main" val="373146595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ctivity2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10" name="Content Placeholder 2"/>
          <p:cNvSpPr>
            <a:spLocks noGrp="1"/>
          </p:cNvSpPr>
          <p:nvPr>
            <p:ph idx="1"/>
          </p:nvPr>
        </p:nvSpPr>
        <p:spPr>
          <a:xfrm>
            <a:off x="457200" y="1225550"/>
            <a:ext cx="3755368" cy="914400"/>
          </a:xfrm>
        </p:spPr>
        <p:txBody>
          <a:bodyPr>
            <a:noAutofit/>
          </a:bodyPr>
          <a:lstStyle/>
          <a:p>
            <a:pPr marL="0" indent="0">
              <a:buNone/>
            </a:pPr>
            <a:r>
              <a:rPr lang="en-GB" sz="1600" b="1" baseline="30000" dirty="0"/>
              <a:t>4</a:t>
            </a:r>
            <a:r>
              <a:rPr lang="en-GB" sz="1600" b="1" baseline="30000" dirty="0" smtClean="0"/>
              <a:t>)</a:t>
            </a:r>
            <a:r>
              <a:rPr lang="en-GB" sz="1600" b="1" dirty="0" smtClean="0"/>
              <a:t> </a:t>
            </a:r>
            <a:r>
              <a:rPr lang="en-GB" sz="1600" b="1" baseline="30000" dirty="0" smtClean="0"/>
              <a:t>Pupils</a:t>
            </a:r>
            <a:r>
              <a:rPr lang="en-GB" sz="1600" b="1" baseline="30000" dirty="0"/>
              <a:t> </a:t>
            </a:r>
            <a:r>
              <a:rPr lang="en-GB" sz="1600" b="1" baseline="30000" dirty="0" smtClean="0"/>
              <a:t>read</a:t>
            </a:r>
            <a:r>
              <a:rPr lang="en-GB" sz="1600" b="1" baseline="30000" dirty="0"/>
              <a:t> </a:t>
            </a:r>
            <a:r>
              <a:rPr lang="en-GB" sz="1600" b="1" baseline="30000" dirty="0" smtClean="0"/>
              <a:t>the</a:t>
            </a:r>
            <a:r>
              <a:rPr lang="en-GB" sz="1600" b="1" baseline="30000" dirty="0"/>
              <a:t> </a:t>
            </a:r>
            <a:r>
              <a:rPr lang="en-GB" sz="1600" b="1" baseline="30000" dirty="0" smtClean="0"/>
              <a:t>poem</a:t>
            </a:r>
            <a:r>
              <a:rPr lang="en-GB" sz="1600" b="1" baseline="30000" dirty="0"/>
              <a:t> </a:t>
            </a:r>
            <a:r>
              <a:rPr lang="en-GB" sz="1600" b="1" baseline="30000" dirty="0" smtClean="0"/>
              <a:t>provided</a:t>
            </a:r>
            <a:r>
              <a:rPr lang="en-GB" sz="1600" b="1" baseline="30000" dirty="0"/>
              <a:t> </a:t>
            </a:r>
            <a:r>
              <a:rPr lang="en-GB" sz="1600" b="1" baseline="30000" dirty="0" smtClean="0"/>
              <a:t>at</a:t>
            </a:r>
            <a:r>
              <a:rPr lang="en-GB" sz="1600" b="1" baseline="30000" dirty="0"/>
              <a:t> </a:t>
            </a:r>
            <a:r>
              <a:rPr lang="en-GB" sz="1600" b="1" baseline="30000" dirty="0" smtClean="0"/>
              <a:t>this</a:t>
            </a:r>
            <a:r>
              <a:rPr lang="en-GB" sz="1600" b="1" baseline="30000" dirty="0"/>
              <a:t> </a:t>
            </a:r>
            <a:r>
              <a:rPr lang="en-GB" sz="1600" b="1" baseline="30000" dirty="0" smtClean="0"/>
              <a:t>link</a:t>
            </a:r>
            <a:r>
              <a:rPr lang="en-GB" sz="1600" b="1" baseline="30000" dirty="0"/>
              <a:t>:</a:t>
            </a:r>
          </a:p>
          <a:p>
            <a:pPr marL="0" indent="0">
              <a:buNone/>
            </a:pPr>
            <a:r>
              <a:rPr lang="en-GB" sz="1200" b="1" baseline="30000" dirty="0">
                <a:hlinkClick r:id="rId3"/>
              </a:rPr>
              <a:t>http://anurseatthefront.org.uk/sea-sketch-by-simon-armitage/</a:t>
            </a:r>
            <a:r>
              <a:rPr lang="en-GB" sz="1200" baseline="30000" dirty="0" smtClean="0"/>
              <a:t>.</a:t>
            </a:r>
            <a:r>
              <a:rPr lang="en-GB" sz="1200" baseline="30000" dirty="0"/>
              <a:t> </a:t>
            </a:r>
            <a:r>
              <a:rPr lang="en-GB" sz="1200" baseline="30000" dirty="0" smtClean="0"/>
              <a:t>Pupils </a:t>
            </a:r>
            <a:r>
              <a:rPr lang="en-GB" sz="1200" baseline="30000" dirty="0"/>
              <a:t>take turns to read the words of the poem out loud, being mindful of how they use intonation, tone, volume, mood, silence, stillness and action to add impact. Each student reads one line of text. The teacher read the whole poem. </a:t>
            </a:r>
            <a:endParaRPr lang="en-GB" sz="1200" b="1" baseline="30000" dirty="0" smtClean="0"/>
          </a:p>
        </p:txBody>
      </p:sp>
      <p:cxnSp>
        <p:nvCxnSpPr>
          <p:cNvPr id="12" name="Straight Connector 11"/>
          <p:cNvCxnSpPr/>
          <p:nvPr/>
        </p:nvCxnSpPr>
        <p:spPr>
          <a:xfrm>
            <a:off x="533400" y="2090948"/>
            <a:ext cx="3613150" cy="0"/>
          </a:xfrm>
          <a:prstGeom prst="line">
            <a:avLst/>
          </a:prstGeom>
          <a:ln w="12700" cmpd="sng">
            <a:solidFill>
              <a:srgbClr val="4F81BD"/>
            </a:solidFill>
          </a:ln>
          <a:effectLst/>
        </p:spPr>
        <p:style>
          <a:lnRef idx="2">
            <a:schemeClr val="accent1"/>
          </a:lnRef>
          <a:fillRef idx="0">
            <a:schemeClr val="accent1"/>
          </a:fillRef>
          <a:effectRef idx="1">
            <a:schemeClr val="accent1"/>
          </a:effectRef>
          <a:fontRef idx="minor">
            <a:schemeClr val="tx1"/>
          </a:fontRef>
        </p:style>
      </p:cxnSp>
      <p:sp>
        <p:nvSpPr>
          <p:cNvPr id="13" name="Content Placeholder 2"/>
          <p:cNvSpPr txBox="1">
            <a:spLocks/>
          </p:cNvSpPr>
          <p:nvPr/>
        </p:nvSpPr>
        <p:spPr>
          <a:xfrm>
            <a:off x="457200" y="2139950"/>
            <a:ext cx="3898900" cy="18542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b="1" baseline="30000" dirty="0" smtClean="0"/>
              <a:t>5. The</a:t>
            </a:r>
            <a:r>
              <a:rPr lang="en-GB" sz="1600" b="1" baseline="30000" dirty="0"/>
              <a:t> </a:t>
            </a:r>
            <a:r>
              <a:rPr lang="en-GB" sz="1600" b="1" baseline="30000" dirty="0" smtClean="0"/>
              <a:t>full</a:t>
            </a:r>
            <a:r>
              <a:rPr lang="en-GB" sz="1600" b="1" baseline="30000" dirty="0"/>
              <a:t> </a:t>
            </a:r>
            <a:r>
              <a:rPr lang="en-GB" sz="1600" b="1" baseline="30000" dirty="0" smtClean="0"/>
              <a:t>“Sea</a:t>
            </a:r>
            <a:r>
              <a:rPr lang="en-GB" sz="1600" b="1" dirty="0" smtClean="0"/>
              <a:t> </a:t>
            </a:r>
            <a:r>
              <a:rPr lang="en-GB" sz="1600" b="1" baseline="30000" dirty="0" smtClean="0"/>
              <a:t>Sketch”</a:t>
            </a:r>
            <a:r>
              <a:rPr lang="en-GB" sz="1600" b="1" dirty="0" smtClean="0"/>
              <a:t> </a:t>
            </a:r>
            <a:r>
              <a:rPr lang="en-GB" sz="1600" b="1" baseline="30000" dirty="0" smtClean="0"/>
              <a:t>graphic</a:t>
            </a:r>
            <a:r>
              <a:rPr lang="en-GB" sz="1600" b="1" baseline="30000" dirty="0"/>
              <a:t> </a:t>
            </a:r>
            <a:r>
              <a:rPr lang="en-GB" sz="1600" b="1" baseline="30000" dirty="0" smtClean="0"/>
              <a:t>poem,</a:t>
            </a:r>
            <a:r>
              <a:rPr lang="en-GB" sz="1600" b="1" dirty="0" smtClean="0"/>
              <a:t> </a:t>
            </a:r>
            <a:r>
              <a:rPr lang="en-GB" sz="1600" b="1" baseline="30000" dirty="0" smtClean="0"/>
              <a:t>as</a:t>
            </a:r>
            <a:r>
              <a:rPr lang="en-GB" sz="1600" b="1" baseline="30000" dirty="0"/>
              <a:t> </a:t>
            </a:r>
            <a:r>
              <a:rPr lang="en-GB" sz="1600" b="1" baseline="30000" dirty="0" smtClean="0"/>
              <a:t>it</a:t>
            </a:r>
            <a:r>
              <a:rPr lang="en-GB" sz="1600" b="1" baseline="30000" dirty="0"/>
              <a:t> </a:t>
            </a:r>
            <a:r>
              <a:rPr lang="en-GB" sz="1600" b="1" baseline="30000" dirty="0" smtClean="0"/>
              <a:t>is</a:t>
            </a:r>
            <a:r>
              <a:rPr lang="en-GB" sz="1600" b="1" baseline="30000" dirty="0"/>
              <a:t> </a:t>
            </a:r>
            <a:r>
              <a:rPr lang="en-GB" sz="1600" b="1" baseline="30000" dirty="0" smtClean="0"/>
              <a:t>in</a:t>
            </a:r>
            <a:r>
              <a:rPr lang="en-GB" sz="1600" b="1" baseline="30000" dirty="0"/>
              <a:t> </a:t>
            </a:r>
            <a:r>
              <a:rPr lang="en-GB" sz="1600" b="1" baseline="30000" dirty="0" smtClean="0"/>
              <a:t>the</a:t>
            </a:r>
            <a:r>
              <a:rPr lang="en-GB" sz="1600" b="1" baseline="30000" dirty="0"/>
              <a:t> </a:t>
            </a:r>
            <a:r>
              <a:rPr lang="en-GB" sz="1600" b="1" baseline="30000" dirty="0" smtClean="0"/>
              <a:t>anthology,</a:t>
            </a:r>
            <a:r>
              <a:rPr lang="en-GB" sz="1600" b="1" dirty="0" smtClean="0"/>
              <a:t> </a:t>
            </a:r>
            <a:r>
              <a:rPr lang="en-GB" sz="1600" b="1" baseline="30000" dirty="0" smtClean="0"/>
              <a:t>is now</a:t>
            </a:r>
            <a:r>
              <a:rPr lang="en-GB" sz="1600" b="1" baseline="30000" dirty="0"/>
              <a:t> </a:t>
            </a:r>
            <a:r>
              <a:rPr lang="en-GB" sz="1600" b="1" baseline="30000" dirty="0" smtClean="0"/>
              <a:t>shown</a:t>
            </a:r>
            <a:r>
              <a:rPr lang="en-GB" sz="1600" b="1" baseline="30000" dirty="0"/>
              <a:t> </a:t>
            </a:r>
            <a:r>
              <a:rPr lang="en-GB" sz="1600" b="1" baseline="30000" dirty="0" smtClean="0"/>
              <a:t>to</a:t>
            </a:r>
            <a:r>
              <a:rPr lang="en-GB" sz="1600" b="1" baseline="30000" dirty="0"/>
              <a:t> </a:t>
            </a:r>
            <a:r>
              <a:rPr lang="en-GB" sz="1600" b="1" baseline="30000" dirty="0" smtClean="0"/>
              <a:t>the</a:t>
            </a:r>
            <a:r>
              <a:rPr lang="en-GB" sz="1600" b="1" baseline="30000" dirty="0"/>
              <a:t> </a:t>
            </a:r>
            <a:r>
              <a:rPr lang="en-GB" sz="1600" b="1" baseline="30000" dirty="0" smtClean="0"/>
              <a:t>students</a:t>
            </a:r>
            <a:r>
              <a:rPr lang="en-GB" sz="1600" baseline="30000" dirty="0"/>
              <a:t> </a:t>
            </a:r>
            <a:r>
              <a:rPr lang="en-GB" sz="1600" b="1" baseline="30000" dirty="0" smtClean="0"/>
              <a:t>:</a:t>
            </a:r>
          </a:p>
          <a:p>
            <a:pPr marL="0" indent="0">
              <a:buNone/>
            </a:pPr>
            <a:r>
              <a:rPr lang="en-GB" sz="1400" b="1" baseline="30000" dirty="0" smtClean="0">
                <a:solidFill>
                  <a:srgbClr val="4A95B9"/>
                </a:solidFill>
              </a:rPr>
              <a:t>Questions</a:t>
            </a:r>
            <a:r>
              <a:rPr lang="en-GB" sz="1400" b="1" dirty="0" smtClean="0">
                <a:solidFill>
                  <a:srgbClr val="4A95B9"/>
                </a:solidFill>
              </a:rPr>
              <a:t> </a:t>
            </a:r>
            <a:r>
              <a:rPr lang="en-GB" sz="1400" b="1" baseline="30000" dirty="0" smtClean="0">
                <a:solidFill>
                  <a:srgbClr val="4A95B9"/>
                </a:solidFill>
              </a:rPr>
              <a:t>about</a:t>
            </a:r>
            <a:r>
              <a:rPr lang="en-GB" sz="1400" b="1" baseline="30000" dirty="0">
                <a:solidFill>
                  <a:srgbClr val="4A95B9"/>
                </a:solidFill>
              </a:rPr>
              <a:t> </a:t>
            </a:r>
            <a:r>
              <a:rPr lang="en-GB" sz="1400" b="1" baseline="30000" dirty="0" smtClean="0">
                <a:solidFill>
                  <a:srgbClr val="4A95B9"/>
                </a:solidFill>
              </a:rPr>
              <a:t>the</a:t>
            </a:r>
            <a:r>
              <a:rPr lang="en-GB" sz="1400" b="1" baseline="30000" dirty="0">
                <a:solidFill>
                  <a:srgbClr val="4A95B9"/>
                </a:solidFill>
              </a:rPr>
              <a:t> </a:t>
            </a:r>
            <a:r>
              <a:rPr lang="en-GB" sz="1400" b="1" baseline="30000" dirty="0" smtClean="0">
                <a:solidFill>
                  <a:srgbClr val="4A95B9"/>
                </a:solidFill>
              </a:rPr>
              <a:t>(</a:t>
            </a:r>
            <a:r>
              <a:rPr lang="en-GB" sz="1400" b="1" baseline="30000" dirty="0">
                <a:solidFill>
                  <a:srgbClr val="4A95B9"/>
                </a:solidFill>
              </a:rPr>
              <a:t>graphic</a:t>
            </a:r>
            <a:r>
              <a:rPr lang="en-GB" sz="1400" b="1" baseline="30000" dirty="0" smtClean="0">
                <a:solidFill>
                  <a:srgbClr val="4A95B9"/>
                </a:solidFill>
              </a:rPr>
              <a:t>)</a:t>
            </a:r>
            <a:r>
              <a:rPr lang="en-GB" sz="1400" b="1" dirty="0" smtClean="0">
                <a:solidFill>
                  <a:srgbClr val="4A95B9"/>
                </a:solidFill>
              </a:rPr>
              <a:t> </a:t>
            </a:r>
            <a:r>
              <a:rPr lang="en-GB" sz="1400" b="1" baseline="30000" dirty="0" smtClean="0">
                <a:solidFill>
                  <a:srgbClr val="4A95B9"/>
                </a:solidFill>
              </a:rPr>
              <a:t>poem</a:t>
            </a:r>
            <a:r>
              <a:rPr lang="en-GB" sz="1400" baseline="30000" dirty="0">
                <a:solidFill>
                  <a:srgbClr val="4A95B9"/>
                </a:solidFill>
              </a:rPr>
              <a:t> </a:t>
            </a:r>
            <a:endParaRPr lang="en-GB" sz="1400" baseline="30000" dirty="0" smtClean="0">
              <a:solidFill>
                <a:srgbClr val="4A95B9"/>
              </a:solidFill>
            </a:endParaRPr>
          </a:p>
          <a:p>
            <a:pPr marL="0" indent="0">
              <a:buNone/>
            </a:pPr>
            <a:r>
              <a:rPr lang="en-GB" sz="1200" b="1" baseline="30000" dirty="0" smtClean="0"/>
              <a:t>Answer</a:t>
            </a:r>
            <a:r>
              <a:rPr lang="en-GB" sz="1200" b="1" baseline="30000" dirty="0"/>
              <a:t> </a:t>
            </a:r>
            <a:r>
              <a:rPr lang="en-GB" sz="1200" b="1" baseline="30000" dirty="0" smtClean="0"/>
              <a:t>these</a:t>
            </a:r>
            <a:r>
              <a:rPr lang="en-GB" sz="1200" b="1" baseline="30000" dirty="0"/>
              <a:t> </a:t>
            </a:r>
            <a:r>
              <a:rPr lang="en-GB" sz="1200" b="1" baseline="30000" dirty="0" smtClean="0"/>
              <a:t>questions</a:t>
            </a:r>
            <a:r>
              <a:rPr lang="en-GB" sz="1200" b="1" baseline="30000" dirty="0"/>
              <a:t> </a:t>
            </a:r>
            <a:r>
              <a:rPr lang="en-GB" sz="1200" b="1" baseline="30000" dirty="0" smtClean="0"/>
              <a:t>to</a:t>
            </a:r>
            <a:r>
              <a:rPr lang="en-GB" sz="1200" b="1" baseline="30000" dirty="0"/>
              <a:t> </a:t>
            </a:r>
            <a:r>
              <a:rPr lang="en-GB" sz="1200" b="1" baseline="30000" dirty="0" smtClean="0"/>
              <a:t>show</a:t>
            </a:r>
            <a:r>
              <a:rPr lang="en-GB" sz="1200" b="1" baseline="30000" dirty="0"/>
              <a:t> </a:t>
            </a:r>
            <a:r>
              <a:rPr lang="en-GB" sz="1200" b="1" baseline="30000" dirty="0" smtClean="0"/>
              <a:t>an</a:t>
            </a:r>
            <a:r>
              <a:rPr lang="en-GB" sz="1200" b="1" baseline="30000" dirty="0"/>
              <a:t> </a:t>
            </a:r>
            <a:r>
              <a:rPr lang="en-GB" sz="1200" b="1" baseline="30000" dirty="0" smtClean="0"/>
              <a:t>understanding</a:t>
            </a:r>
            <a:r>
              <a:rPr lang="en-GB" sz="1200" b="1" baseline="30000" dirty="0"/>
              <a:t> </a:t>
            </a:r>
            <a:r>
              <a:rPr lang="en-GB" sz="1200" b="1" baseline="30000" dirty="0" smtClean="0"/>
              <a:t>of</a:t>
            </a:r>
            <a:r>
              <a:rPr lang="en-GB" sz="1200" b="1" baseline="30000" dirty="0"/>
              <a:t> </a:t>
            </a:r>
            <a:r>
              <a:rPr lang="en-GB" sz="1200" b="1" baseline="30000" dirty="0" smtClean="0"/>
              <a:t>the</a:t>
            </a:r>
            <a:r>
              <a:rPr lang="en-GB" sz="1200" b="1" baseline="30000" dirty="0"/>
              <a:t> </a:t>
            </a:r>
            <a:r>
              <a:rPr lang="en-GB" sz="1200" b="1" baseline="30000" dirty="0" smtClean="0"/>
              <a:t>poem.</a:t>
            </a:r>
            <a:endParaRPr lang="en-GB" sz="1200" b="1" baseline="30000" dirty="0"/>
          </a:p>
          <a:p>
            <a:pPr marL="162000" indent="-162000"/>
            <a:r>
              <a:rPr lang="en-GB" sz="1200" baseline="30000" dirty="0" smtClean="0"/>
              <a:t>Who </a:t>
            </a:r>
            <a:r>
              <a:rPr lang="en-GB" sz="1200" baseline="30000" dirty="0"/>
              <a:t>is the speaker writing to? </a:t>
            </a:r>
          </a:p>
          <a:p>
            <a:pPr marL="162000" indent="-162000"/>
            <a:r>
              <a:rPr lang="en-GB" sz="1200" baseline="30000" dirty="0" smtClean="0"/>
              <a:t>Where </a:t>
            </a:r>
            <a:r>
              <a:rPr lang="en-GB" sz="1200" baseline="30000" dirty="0"/>
              <a:t>is the speaker at the start of the poem, do you think? </a:t>
            </a:r>
          </a:p>
          <a:p>
            <a:pPr marL="162000" indent="-162000"/>
            <a:r>
              <a:rPr lang="en-GB" sz="1200" baseline="30000" dirty="0" smtClean="0"/>
              <a:t>What </a:t>
            </a:r>
            <a:r>
              <a:rPr lang="en-GB" sz="1200" baseline="30000" dirty="0"/>
              <a:t>does the speaker want to do there? </a:t>
            </a:r>
          </a:p>
          <a:p>
            <a:pPr marL="162000" indent="-162000"/>
            <a:r>
              <a:rPr lang="en-GB" sz="1200" baseline="30000" dirty="0" smtClean="0"/>
              <a:t>Why </a:t>
            </a:r>
            <a:r>
              <a:rPr lang="en-GB" sz="1200" baseline="30000" dirty="0"/>
              <a:t>does she want to do this? </a:t>
            </a:r>
          </a:p>
          <a:p>
            <a:pPr marL="162000" indent="-162000"/>
            <a:r>
              <a:rPr lang="en-GB" sz="1200" baseline="30000" dirty="0" smtClean="0"/>
              <a:t>What </a:t>
            </a:r>
            <a:r>
              <a:rPr lang="en-GB" sz="1200" baseline="30000" dirty="0"/>
              <a:t>kinds of scenes has she witnessed? </a:t>
            </a:r>
          </a:p>
          <a:p>
            <a:pPr marL="162000" indent="-162000"/>
            <a:r>
              <a:rPr lang="en-GB" sz="1200" baseline="30000" dirty="0" smtClean="0"/>
              <a:t>What </a:t>
            </a:r>
            <a:r>
              <a:rPr lang="en-GB" sz="1200" baseline="30000" dirty="0"/>
              <a:t>has she had to do to try to help? What is her role/job?</a:t>
            </a:r>
          </a:p>
        </p:txBody>
      </p:sp>
      <p:sp>
        <p:nvSpPr>
          <p:cNvPr id="14" name="Content Placeholder 2"/>
          <p:cNvSpPr txBox="1">
            <a:spLocks/>
          </p:cNvSpPr>
          <p:nvPr/>
        </p:nvSpPr>
        <p:spPr>
          <a:xfrm>
            <a:off x="457200" y="876300"/>
            <a:ext cx="3755368" cy="2319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000" b="1" baseline="30000" dirty="0" smtClean="0"/>
              <a:t>“SEA SKETCH”GRAPHIC POEM EXPLORATION</a:t>
            </a:r>
            <a:endParaRPr lang="en-GB" sz="1200" baseline="30000" dirty="0"/>
          </a:p>
        </p:txBody>
      </p:sp>
      <p:sp>
        <p:nvSpPr>
          <p:cNvPr id="15" name="Content Placeholder 2"/>
          <p:cNvSpPr txBox="1">
            <a:spLocks/>
          </p:cNvSpPr>
          <p:nvPr/>
        </p:nvSpPr>
        <p:spPr>
          <a:xfrm>
            <a:off x="4724400" y="876300"/>
            <a:ext cx="3562350" cy="14160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baseline="30000" dirty="0" smtClean="0"/>
              <a:t>Answer</a:t>
            </a:r>
            <a:r>
              <a:rPr lang="en-GB" sz="1200" b="1" dirty="0" smtClean="0"/>
              <a:t> </a:t>
            </a:r>
            <a:r>
              <a:rPr lang="en-GB" sz="1200" b="1" baseline="30000" dirty="0" smtClean="0"/>
              <a:t>these</a:t>
            </a:r>
            <a:r>
              <a:rPr lang="en-GB" sz="1200" b="1" baseline="30000" dirty="0"/>
              <a:t> </a:t>
            </a:r>
            <a:r>
              <a:rPr lang="en-GB" sz="1200" b="1" baseline="30000" dirty="0" smtClean="0"/>
              <a:t>questions</a:t>
            </a:r>
            <a:r>
              <a:rPr lang="en-GB" sz="1200" b="1" baseline="30000" dirty="0"/>
              <a:t> </a:t>
            </a:r>
            <a:r>
              <a:rPr lang="en-GB" sz="1200" b="1" baseline="30000" dirty="0" smtClean="0"/>
              <a:t>to</a:t>
            </a:r>
            <a:r>
              <a:rPr lang="en-GB" sz="1200" b="1" baseline="30000" dirty="0"/>
              <a:t> </a:t>
            </a:r>
            <a:r>
              <a:rPr lang="en-GB" sz="1200" b="1" baseline="30000" dirty="0" smtClean="0"/>
              <a:t>show</a:t>
            </a:r>
            <a:r>
              <a:rPr lang="en-GB" sz="1200" b="1" baseline="30000" dirty="0"/>
              <a:t> </a:t>
            </a:r>
            <a:r>
              <a:rPr lang="en-GB" sz="1200" b="1" baseline="30000" dirty="0" smtClean="0"/>
              <a:t>insight</a:t>
            </a:r>
            <a:r>
              <a:rPr lang="en-GB" sz="1200" b="1" baseline="30000" dirty="0"/>
              <a:t> </a:t>
            </a:r>
            <a:r>
              <a:rPr lang="en-GB" sz="1200" b="1" baseline="30000" dirty="0" smtClean="0"/>
              <a:t>into</a:t>
            </a:r>
            <a:r>
              <a:rPr lang="en-GB" sz="1200" b="1" baseline="30000" dirty="0"/>
              <a:t> </a:t>
            </a:r>
            <a:r>
              <a:rPr lang="en-GB" sz="1200" b="1" baseline="30000" dirty="0" smtClean="0"/>
              <a:t>the</a:t>
            </a:r>
            <a:r>
              <a:rPr lang="en-GB" sz="1200" b="1" baseline="30000" dirty="0"/>
              <a:t> </a:t>
            </a:r>
            <a:r>
              <a:rPr lang="en-GB" sz="1200" b="1" baseline="30000" dirty="0" smtClean="0"/>
              <a:t>poem</a:t>
            </a:r>
            <a:r>
              <a:rPr lang="en-GB" sz="1200" b="1" baseline="30000" dirty="0"/>
              <a:t>.</a:t>
            </a:r>
          </a:p>
          <a:p>
            <a:pPr marL="162000" indent="-162000"/>
            <a:r>
              <a:rPr lang="en-GB" sz="1200" baseline="30000" dirty="0" smtClean="0"/>
              <a:t>In </a:t>
            </a:r>
            <a:r>
              <a:rPr lang="en-GB" sz="1200" baseline="30000" dirty="0"/>
              <a:t>stanza 1 what colours are mentioned, and what kinds of feelings do we associate with these colours? </a:t>
            </a:r>
          </a:p>
          <a:p>
            <a:pPr marL="162000" indent="-162000"/>
            <a:r>
              <a:rPr lang="en-GB" sz="1200" baseline="30000" dirty="0" smtClean="0"/>
              <a:t>Reading </a:t>
            </a:r>
            <a:r>
              <a:rPr lang="en-GB" sz="1200" baseline="30000" dirty="0"/>
              <a:t>from stanza 2, ‘…to enter its world’ to ‘…heal and mend’, what verbs does the speaker use? Why do you think they are used? </a:t>
            </a:r>
          </a:p>
          <a:p>
            <a:pPr marL="162000" indent="-162000"/>
            <a:r>
              <a:rPr lang="en-GB" sz="1200" baseline="30000" dirty="0" smtClean="0"/>
              <a:t>Why </a:t>
            </a:r>
            <a:r>
              <a:rPr lang="en-GB" sz="1200" baseline="30000" dirty="0"/>
              <a:t>do you think the speaker feels the sea will help her in ‘healing and mending’ after her experiences? </a:t>
            </a:r>
          </a:p>
          <a:p>
            <a:pPr marL="162000" indent="-162000"/>
            <a:r>
              <a:rPr lang="en-GB" sz="1200" baseline="30000" dirty="0" smtClean="0"/>
              <a:t>What </a:t>
            </a:r>
            <a:r>
              <a:rPr lang="en-GB" sz="1200" baseline="30000" dirty="0"/>
              <a:t>do the verbs used in stanza 3 suggest about what she has just seen? </a:t>
            </a:r>
          </a:p>
          <a:p>
            <a:pPr marL="162000" indent="-162000"/>
            <a:r>
              <a:rPr lang="en-GB" sz="1200" baseline="30000" dirty="0" smtClean="0"/>
              <a:t>Who </a:t>
            </a:r>
            <a:r>
              <a:rPr lang="en-GB" sz="1200" baseline="30000" dirty="0"/>
              <a:t>may have ‘shattered minds’ in stanza 4, and why? </a:t>
            </a:r>
          </a:p>
          <a:p>
            <a:pPr marL="162000" indent="-162000"/>
            <a:r>
              <a:rPr lang="en-GB" sz="1200" baseline="30000" dirty="0" smtClean="0"/>
              <a:t>What </a:t>
            </a:r>
            <a:r>
              <a:rPr lang="en-GB" sz="1200" baseline="30000" dirty="0"/>
              <a:t>kinds of sounds do you find effective in stanza 4, and why do they have impact? </a:t>
            </a:r>
          </a:p>
          <a:p>
            <a:pPr marL="162000" indent="-162000"/>
            <a:r>
              <a:rPr lang="en-GB" sz="1200" baseline="30000" dirty="0" smtClean="0"/>
              <a:t>In </a:t>
            </a:r>
            <a:r>
              <a:rPr lang="en-GB" sz="1200" baseline="30000" dirty="0"/>
              <a:t>stanza 5, how does the speaker give a sense of life being fragile and precious? </a:t>
            </a:r>
          </a:p>
          <a:p>
            <a:pPr marL="162000" indent="-162000"/>
            <a:r>
              <a:rPr lang="en-GB" sz="1200" baseline="30000" dirty="0" smtClean="0"/>
              <a:t>How </a:t>
            </a:r>
            <a:r>
              <a:rPr lang="en-GB" sz="1200" baseline="30000" dirty="0"/>
              <a:t>does the speaker convey a sense of tragic desperation in stanza 6? </a:t>
            </a:r>
            <a:r>
              <a:rPr lang="en-GB" sz="1200" baseline="30000" dirty="0" smtClean="0"/>
              <a:t/>
            </a:r>
            <a:br>
              <a:rPr lang="en-GB" sz="1200" baseline="30000" dirty="0" smtClean="0"/>
            </a:br>
            <a:endParaRPr lang="en-GB" sz="1200" baseline="30000" dirty="0"/>
          </a:p>
          <a:p>
            <a:pPr marL="0" indent="0">
              <a:buNone/>
            </a:pPr>
            <a:r>
              <a:rPr lang="en-GB" sz="1200" b="1" baseline="30000" dirty="0" smtClean="0"/>
              <a:t>Answer</a:t>
            </a:r>
            <a:r>
              <a:rPr lang="en-GB" sz="1200" b="1" dirty="0" smtClean="0"/>
              <a:t> </a:t>
            </a:r>
            <a:r>
              <a:rPr lang="en-GB" sz="1200" b="1" baseline="30000" dirty="0" smtClean="0"/>
              <a:t>these</a:t>
            </a:r>
            <a:r>
              <a:rPr lang="en-GB" sz="1200" b="1" baseline="30000" dirty="0"/>
              <a:t> </a:t>
            </a:r>
            <a:r>
              <a:rPr lang="en-GB" sz="1200" b="1" baseline="30000" dirty="0" smtClean="0"/>
              <a:t>questions</a:t>
            </a:r>
            <a:r>
              <a:rPr lang="en-GB" sz="1200" b="1" baseline="30000" dirty="0"/>
              <a:t> </a:t>
            </a:r>
            <a:r>
              <a:rPr lang="en-GB" sz="1200" b="1" baseline="30000" dirty="0" smtClean="0"/>
              <a:t>to</a:t>
            </a:r>
            <a:r>
              <a:rPr lang="en-GB" sz="1200" b="1" baseline="30000" dirty="0"/>
              <a:t> </a:t>
            </a:r>
            <a:r>
              <a:rPr lang="en-GB" sz="1200" b="1" baseline="30000" dirty="0" smtClean="0"/>
              <a:t>show</a:t>
            </a:r>
            <a:r>
              <a:rPr lang="en-GB" sz="1200" b="1" baseline="30000" dirty="0"/>
              <a:t> </a:t>
            </a:r>
            <a:r>
              <a:rPr lang="en-GB" sz="1200" b="1" baseline="30000" dirty="0" smtClean="0"/>
              <a:t>perception</a:t>
            </a:r>
            <a:r>
              <a:rPr lang="en-GB" sz="1200" b="1" baseline="30000" dirty="0"/>
              <a:t> </a:t>
            </a:r>
            <a:r>
              <a:rPr lang="en-GB" sz="1200" b="1" baseline="30000" dirty="0" smtClean="0"/>
              <a:t>when</a:t>
            </a:r>
            <a:r>
              <a:rPr lang="en-GB" sz="1200" b="1" baseline="30000" dirty="0"/>
              <a:t> </a:t>
            </a:r>
            <a:r>
              <a:rPr lang="en-GB" sz="1200" b="1" baseline="30000" dirty="0" smtClean="0"/>
              <a:t>analysing</a:t>
            </a:r>
            <a:r>
              <a:rPr lang="en-GB" sz="1200" b="1" baseline="30000" dirty="0"/>
              <a:t> </a:t>
            </a:r>
            <a:r>
              <a:rPr lang="en-GB" sz="1200" b="1" baseline="30000" dirty="0" smtClean="0"/>
              <a:t>this</a:t>
            </a:r>
            <a:r>
              <a:rPr lang="en-GB" sz="1200" b="1" baseline="30000" dirty="0"/>
              <a:t> </a:t>
            </a:r>
            <a:r>
              <a:rPr lang="en-GB" sz="1200" b="1" baseline="30000" dirty="0" smtClean="0"/>
              <a:t>poem</a:t>
            </a:r>
            <a:r>
              <a:rPr lang="en-GB" sz="1200" b="1" baseline="30000" dirty="0"/>
              <a:t>.</a:t>
            </a:r>
          </a:p>
          <a:p>
            <a:pPr marL="162000" indent="-162000"/>
            <a:r>
              <a:rPr lang="en-GB" sz="1200" baseline="30000" dirty="0" smtClean="0"/>
              <a:t>Why </a:t>
            </a:r>
            <a:r>
              <a:rPr lang="en-GB" sz="1200" baseline="30000" dirty="0"/>
              <a:t>you think death is said to have a ‘black shawl’ in stanza 7? </a:t>
            </a:r>
          </a:p>
          <a:p>
            <a:pPr marL="162000" indent="-162000"/>
            <a:r>
              <a:rPr lang="en-GB" sz="1200" baseline="30000" dirty="0" smtClean="0"/>
              <a:t>What </a:t>
            </a:r>
            <a:r>
              <a:rPr lang="en-GB" sz="1200" baseline="30000" dirty="0"/>
              <a:t>does the ‘white cotton handkerchief’ here symbolise, do you think? </a:t>
            </a:r>
          </a:p>
          <a:p>
            <a:pPr marL="162000" indent="-162000"/>
            <a:r>
              <a:rPr lang="en-GB" sz="1200" baseline="30000" dirty="0" smtClean="0"/>
              <a:t>In </a:t>
            </a:r>
            <a:r>
              <a:rPr lang="en-GB" sz="1200" baseline="30000" dirty="0"/>
              <a:t>the last two stanzas, beginning ‘…so allow me’, why do you think the speaker just wants to produce ‘a simple sketch’ after what she has seen? </a:t>
            </a:r>
          </a:p>
          <a:p>
            <a:pPr marL="162000" indent="-162000"/>
            <a:r>
              <a:rPr lang="en-GB" sz="1200" baseline="30000" dirty="0" smtClean="0"/>
              <a:t>What </a:t>
            </a:r>
            <a:r>
              <a:rPr lang="en-GB" sz="1200" baseline="30000" dirty="0"/>
              <a:t>is the significance of Venus appearing at the end of the poem? </a:t>
            </a:r>
          </a:p>
          <a:p>
            <a:pPr marL="162000" indent="-162000"/>
            <a:r>
              <a:rPr lang="en-GB" sz="1200" baseline="30000" dirty="0" smtClean="0"/>
              <a:t>Which </a:t>
            </a:r>
            <a:r>
              <a:rPr lang="en-GB" sz="1200" baseline="30000" dirty="0"/>
              <a:t>of the images mentioned at the end of the poem seem to you to be the most powerful as a response to war, and why? </a:t>
            </a:r>
          </a:p>
        </p:txBody>
      </p:sp>
      <p:pic>
        <p:nvPicPr>
          <p:cNvPr id="8" name="Picture 7" descr="home-icon2.png">
            <a:hlinkClick r:id="rId4" action="ppaction://hlinksldjump"/>
          </p:cNvPr>
          <p:cNvPicPr>
            <a:picLocks noChangeAspect="1"/>
          </p:cNvPicPr>
          <p:nvPr/>
        </p:nvPicPr>
        <p:blipFill>
          <a:blip r:embed="rId5">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spTree>
    <p:extLst>
      <p:ext uri="{BB962C8B-B14F-4D97-AF65-F5344CB8AC3E}">
        <p14:creationId xmlns:p14="http://schemas.microsoft.com/office/powerpoint/2010/main" val="239189477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ctivity2b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00072" cy="649224"/>
          </a:xfrm>
          <a:prstGeom prst="rect">
            <a:avLst/>
          </a:prstGeom>
        </p:spPr>
      </p:pic>
      <p:sp>
        <p:nvSpPr>
          <p:cNvPr id="10" name="Content Placeholder 2"/>
          <p:cNvSpPr>
            <a:spLocks noGrp="1"/>
          </p:cNvSpPr>
          <p:nvPr>
            <p:ph idx="1"/>
          </p:nvPr>
        </p:nvSpPr>
        <p:spPr>
          <a:xfrm>
            <a:off x="457200" y="971550"/>
            <a:ext cx="3708400" cy="3111500"/>
          </a:xfrm>
        </p:spPr>
        <p:txBody>
          <a:bodyPr>
            <a:noAutofit/>
          </a:bodyPr>
          <a:lstStyle/>
          <a:p>
            <a:pPr marL="0" indent="0">
              <a:buNone/>
            </a:pPr>
            <a:r>
              <a:rPr lang="en-GB" sz="2000" b="1" baseline="30000" dirty="0" smtClean="0"/>
              <a:t>PLENARY</a:t>
            </a:r>
            <a:r>
              <a:rPr lang="en-GB" sz="2000" b="1" baseline="30000" dirty="0"/>
              <a:t>:</a:t>
            </a:r>
            <a:endParaRPr lang="en-GB" sz="2000" b="1" baseline="30000" dirty="0"/>
          </a:p>
          <a:p>
            <a:pPr marL="0" indent="0">
              <a:buNone/>
            </a:pPr>
            <a:r>
              <a:rPr lang="en-GB" sz="1200" baseline="30000" dirty="0"/>
              <a:t>Students report how they feel about the whole work of the poem and images together in the anthology. </a:t>
            </a:r>
          </a:p>
          <a:p>
            <a:pPr marL="162000" indent="-162000"/>
            <a:r>
              <a:rPr lang="en-GB" sz="1200" baseline="14000" dirty="0" smtClean="0"/>
              <a:t>How </a:t>
            </a:r>
            <a:r>
              <a:rPr lang="en-GB" sz="1200" baseline="14000" dirty="0"/>
              <a:t>does it compare to just words in the link to the poem above? </a:t>
            </a:r>
          </a:p>
          <a:p>
            <a:pPr marL="162000" indent="-162000"/>
            <a:r>
              <a:rPr lang="en-GB" sz="1200" baseline="14000" dirty="0" smtClean="0"/>
              <a:t>What </a:t>
            </a:r>
            <a:r>
              <a:rPr lang="en-GB" sz="1200" baseline="14000" dirty="0"/>
              <a:t>is gained by reading the words only and what is gained by looking at images only? </a:t>
            </a:r>
          </a:p>
          <a:p>
            <a:pPr marL="162000" indent="-162000"/>
            <a:r>
              <a:rPr lang="en-GB" sz="1200" baseline="14000" dirty="0" smtClean="0"/>
              <a:t>What </a:t>
            </a:r>
            <a:r>
              <a:rPr lang="en-GB" sz="1200" baseline="14000" dirty="0"/>
              <a:t>about images and words, why are images and words powerful when brought together?</a:t>
            </a:r>
          </a:p>
          <a:p>
            <a:pPr marL="162000" indent="-162000"/>
            <a:r>
              <a:rPr lang="en-GB" sz="1200" baseline="14000" dirty="0" smtClean="0"/>
              <a:t>Do </a:t>
            </a:r>
            <a:r>
              <a:rPr lang="en-GB" sz="1200" baseline="14000" dirty="0"/>
              <a:t>images have a special way of communicating, and if so, what is it</a:t>
            </a:r>
            <a:r>
              <a:rPr lang="en-GB" sz="1200" baseline="14000" dirty="0" smtClean="0"/>
              <a:t>?</a:t>
            </a:r>
          </a:p>
          <a:p>
            <a:endParaRPr lang="en-GB" sz="1200" baseline="30000" dirty="0"/>
          </a:p>
          <a:p>
            <a:pPr marL="0" indent="0">
              <a:buNone/>
            </a:pPr>
            <a:r>
              <a:rPr lang="en-GB" sz="1200" baseline="30000" dirty="0"/>
              <a:t>(Answer help: Addressing emotions directly, showing the material aspect of life and words, creating an appreciation of aesthetic values and the values of senses in communication, include life experiences through senses, not only words; uniqueness of drawing expression – no two free drawings are the same). Students express how the poet’s work is similar or different to theirs in terms of poetry devices used (prompted by the teacher) and what they think and feel about two different versions of the poem; the one in the anthology and the one at the link above (one aim is to encourage students to see themselves as poets and writers).</a:t>
            </a:r>
          </a:p>
        </p:txBody>
      </p:sp>
      <p:sp>
        <p:nvSpPr>
          <p:cNvPr id="8" name="Content Placeholder 2"/>
          <p:cNvSpPr txBox="1">
            <a:spLocks/>
          </p:cNvSpPr>
          <p:nvPr/>
        </p:nvSpPr>
        <p:spPr>
          <a:xfrm>
            <a:off x="1608690" y="4495800"/>
            <a:ext cx="2836934" cy="4381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GB" sz="1000" b="1" baseline="30000" dirty="0" smtClean="0"/>
              <a:t>Dave</a:t>
            </a:r>
            <a:r>
              <a:rPr lang="en-GB" sz="1000" b="1" dirty="0" smtClean="0"/>
              <a:t> </a:t>
            </a:r>
            <a:r>
              <a:rPr lang="en-GB" sz="1000" b="1" baseline="30000" dirty="0" smtClean="0"/>
              <a:t>McKean</a:t>
            </a:r>
            <a:r>
              <a:rPr lang="en-GB" sz="1000" b="1" baseline="30000" dirty="0"/>
              <a:t> </a:t>
            </a:r>
            <a:r>
              <a:rPr lang="mr-IN" sz="1000" b="1" baseline="30000" dirty="0" smtClean="0"/>
              <a:t>–</a:t>
            </a:r>
            <a:r>
              <a:rPr lang="en-GB" sz="1000" b="1" baseline="30000" dirty="0" smtClean="0"/>
              <a:t> Traces</a:t>
            </a:r>
            <a:r>
              <a:rPr lang="en-GB" sz="1000" b="1" baseline="30000" dirty="0"/>
              <a:t> </a:t>
            </a:r>
            <a:r>
              <a:rPr lang="en-GB" sz="1000" b="1" baseline="30000" dirty="0" smtClean="0"/>
              <a:t>of</a:t>
            </a:r>
            <a:r>
              <a:rPr lang="en-GB" sz="1000" b="1" baseline="30000" dirty="0"/>
              <a:t> </a:t>
            </a:r>
            <a:r>
              <a:rPr lang="en-GB" sz="1000" b="1" baseline="30000" dirty="0" smtClean="0"/>
              <a:t>the</a:t>
            </a:r>
            <a:r>
              <a:rPr lang="en-GB" sz="1000" b="1" baseline="30000" dirty="0"/>
              <a:t> </a:t>
            </a:r>
            <a:r>
              <a:rPr lang="en-GB" sz="1000" b="1" baseline="30000" dirty="0" smtClean="0"/>
              <a:t>Great</a:t>
            </a:r>
            <a:r>
              <a:rPr lang="en-GB" sz="1000" b="1" baseline="30000" dirty="0"/>
              <a:t> </a:t>
            </a:r>
            <a:r>
              <a:rPr lang="en-GB" sz="1000" b="1" baseline="30000" dirty="0" smtClean="0"/>
              <a:t>War</a:t>
            </a:r>
            <a:endParaRPr lang="en-GB" sz="1000" b="1" baseline="30000" dirty="0"/>
          </a:p>
          <a:p>
            <a:pPr marL="0" indent="0" algn="r">
              <a:buNone/>
            </a:pPr>
            <a:r>
              <a:rPr lang="en-GB" sz="1000" baseline="30000" dirty="0"/>
              <a:t>@2018 On a Marché </a:t>
            </a:r>
            <a:r>
              <a:rPr lang="en-GB" sz="1000" baseline="30000" dirty="0" err="1"/>
              <a:t>sur</a:t>
            </a:r>
            <a:r>
              <a:rPr lang="en-GB" sz="1000" baseline="30000" dirty="0"/>
              <a:t> la </a:t>
            </a:r>
            <a:r>
              <a:rPr lang="en-GB" sz="1000" baseline="30000" dirty="0" err="1"/>
              <a:t>Bulle</a:t>
            </a:r>
            <a:r>
              <a:rPr lang="en-GB" sz="1000" baseline="30000" dirty="0"/>
              <a:t>. All rights reserved</a:t>
            </a:r>
          </a:p>
        </p:txBody>
      </p:sp>
      <p:pic>
        <p:nvPicPr>
          <p:cNvPr id="2" name="Picture 1" descr="DM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5281" y="209550"/>
            <a:ext cx="3732712" cy="4724400"/>
          </a:xfrm>
          <a:prstGeom prst="rect">
            <a:avLst/>
          </a:prstGeom>
        </p:spPr>
      </p:pic>
      <p:pic>
        <p:nvPicPr>
          <p:cNvPr id="6" name="Picture 5" descr="home-icon2.png">
            <a:hlinkClick r:id="rId4" action="ppaction://hlinksldjump"/>
          </p:cNvPr>
          <p:cNvPicPr>
            <a:picLocks noChangeAspect="1"/>
          </p:cNvPicPr>
          <p:nvPr/>
        </p:nvPicPr>
        <p:blipFill>
          <a:blip r:embed="rId5">
            <a:alphaModFix amt="17000"/>
            <a:extLst>
              <a:ext uri="{28A0092B-C50C-407E-A947-70E740481C1C}">
                <a14:useLocalDpi xmlns:a14="http://schemas.microsoft.com/office/drawing/2010/main" val="0"/>
              </a:ext>
            </a:extLst>
          </a:blip>
          <a:stretch>
            <a:fillRect/>
          </a:stretch>
        </p:blipFill>
        <p:spPr>
          <a:xfrm>
            <a:off x="8863816" y="76201"/>
            <a:ext cx="190522" cy="177800"/>
          </a:xfrm>
          <a:prstGeom prst="rect">
            <a:avLst/>
          </a:prstGeom>
        </p:spPr>
      </p:pic>
    </p:spTree>
    <p:extLst>
      <p:ext uri="{BB962C8B-B14F-4D97-AF65-F5344CB8AC3E}">
        <p14:creationId xmlns:p14="http://schemas.microsoft.com/office/powerpoint/2010/main" val="160774603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1655</TotalTime>
  <Words>5154</Words>
  <Application>Microsoft Macintosh PowerPoint</Application>
  <PresentationFormat>On-screen Show (16:9)</PresentationFormat>
  <Paragraphs>355</Paragraphs>
  <Slides>69</Slides>
  <Notes>0</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Curious Road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Kerner</dc:creator>
  <cp:lastModifiedBy>Steve Kerner</cp:lastModifiedBy>
  <cp:revision>71</cp:revision>
  <dcterms:created xsi:type="dcterms:W3CDTF">2019-01-17T15:49:00Z</dcterms:created>
  <dcterms:modified xsi:type="dcterms:W3CDTF">2019-01-25T16:40:41Z</dcterms:modified>
</cp:coreProperties>
</file>